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7"/>
  </p:notesMasterIdLst>
  <p:handoutMasterIdLst>
    <p:handoutMasterId r:id="rId38"/>
  </p:handoutMasterIdLst>
  <p:sldIdLst>
    <p:sldId id="474" r:id="rId2"/>
    <p:sldId id="423" r:id="rId3"/>
    <p:sldId id="447" r:id="rId4"/>
    <p:sldId id="446" r:id="rId5"/>
    <p:sldId id="429" r:id="rId6"/>
    <p:sldId id="431" r:id="rId7"/>
    <p:sldId id="432" r:id="rId8"/>
    <p:sldId id="259" r:id="rId9"/>
    <p:sldId id="434" r:id="rId10"/>
    <p:sldId id="264" r:id="rId11"/>
    <p:sldId id="435" r:id="rId12"/>
    <p:sldId id="436" r:id="rId13"/>
    <p:sldId id="428" r:id="rId14"/>
    <p:sldId id="471" r:id="rId15"/>
    <p:sldId id="472" r:id="rId16"/>
    <p:sldId id="443" r:id="rId17"/>
    <p:sldId id="444" r:id="rId18"/>
    <p:sldId id="442" r:id="rId19"/>
    <p:sldId id="445" r:id="rId20"/>
    <p:sldId id="475" r:id="rId21"/>
    <p:sldId id="476" r:id="rId22"/>
    <p:sldId id="470" r:id="rId23"/>
    <p:sldId id="269" r:id="rId24"/>
    <p:sldId id="427" r:id="rId25"/>
    <p:sldId id="433" r:id="rId26"/>
    <p:sldId id="437" r:id="rId27"/>
    <p:sldId id="438" r:id="rId28"/>
    <p:sldId id="439" r:id="rId29"/>
    <p:sldId id="466" r:id="rId30"/>
    <p:sldId id="462" r:id="rId31"/>
    <p:sldId id="266" r:id="rId32"/>
    <p:sldId id="467" r:id="rId33"/>
    <p:sldId id="464" r:id="rId34"/>
    <p:sldId id="465" r:id="rId35"/>
    <p:sldId id="424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81" autoAdjust="0"/>
    <p:restoredTop sz="74065" autoAdjust="0"/>
  </p:normalViewPr>
  <p:slideViewPr>
    <p:cSldViewPr snapToGrid="0" snapToObjects="1">
      <p:cViewPr varScale="1">
        <p:scale>
          <a:sx n="76" d="100"/>
          <a:sy n="76" d="100"/>
        </p:scale>
        <p:origin x="1472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57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PPAD</a:t>
            </a:r>
            <a:r>
              <a:rPr lang="en-US" baseline="0" dirty="0"/>
              <a:t> could be P, even if P \</a:t>
            </a:r>
            <a:r>
              <a:rPr lang="en-US" baseline="0" dirty="0" err="1"/>
              <a:t>neq</a:t>
            </a:r>
            <a:r>
              <a:rPr lang="en-US" baseline="0" dirty="0"/>
              <a:t> NP – that is, PPAD-complete weaker than NP-complete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54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59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501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fld id="{EF858FF0-EAE7-C048-9B5B-88259CF311F3}" type="slidenum">
              <a:rPr lang="en-US" altLang="ko-KR" sz="1200"/>
              <a:pPr eaLnBrk="1" hangingPunct="1"/>
              <a:t>4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0855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e^x</a:t>
            </a:r>
            <a:r>
              <a:rPr lang="en-US" dirty="0"/>
              <a:t>, e^-x both are differentiable and have second derivative strictly positive (</a:t>
            </a:r>
            <a:r>
              <a:rPr lang="en-US" dirty="0" err="1"/>
              <a:t>e^x</a:t>
            </a:r>
            <a:r>
              <a:rPr lang="en-US" dirty="0"/>
              <a:t>, e^-x respectively), so Yes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Positive definite:  z’</a:t>
            </a:r>
            <a:r>
              <a:rPr lang="en-US" baseline="0" dirty="0"/>
              <a:t> Q z &gt; 0   for all non-trivial z     aka     all positive eigenvalues   -- Yes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No (second derivative not strict above)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Yes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/>
              <a:t>Log/Sqrt – no, monotonically increasing but are concave (on their domain) not convex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 </a:t>
            </a:r>
          </a:p>
          <a:p>
            <a:r>
              <a:rPr lang="en-US" dirty="0"/>
              <a:t>Yes</a:t>
            </a:r>
            <a:br>
              <a:rPr lang="en-US" dirty="0"/>
            </a:br>
            <a:r>
              <a:rPr lang="en-US" dirty="0"/>
              <a:t>Yes (set of all positive </a:t>
            </a:r>
            <a:r>
              <a:rPr lang="en-US"/>
              <a:t>semidefinite matrices)</a:t>
            </a:r>
            <a:br>
              <a:rPr lang="en-US"/>
            </a:br>
            <a:r>
              <a:rPr lang="en-US"/>
              <a:t>Yes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07C83-8624-B147-835E-79D08D73655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2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41EA2-8609-40CA-AF0E-2EA547BAB5D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20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line is for the first constraint</a:t>
            </a:r>
          </a:p>
          <a:p>
            <a:r>
              <a:rPr lang="en-US" dirty="0"/>
              <a:t>And the</a:t>
            </a:r>
            <a:r>
              <a:rPr lang="en-US" baseline="0" dirty="0"/>
              <a:t> green line is the second constraint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41EA2-8609-40CA-AF0E-2EA547BAB5D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27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8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is payoff matrix with elements that are positive for</a:t>
            </a:r>
            <a:r>
              <a:rPr lang="en-US" baseline="0" dirty="0"/>
              <a:t> Row negative for 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78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Problems come up a lot in power generation optimization for utility companies and finance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Q is symmetric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Dickerson - CMSC498T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9A75-881F-45AB-B07E-69842274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D91AD-B2A7-4359-B303-9BBF1ADF6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D6D6F-5C55-4698-85D7-B30919B6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F79EE-06C0-47CB-9A62-2518306E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9AE8F-7A7E-4AFF-BAD0-2DB186B6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4014-5AFB-450E-9640-EFA814544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83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Dickerson - CMSC498T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3" r:id="rId13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2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openxmlformats.org/officeDocument/2006/relationships/image" Target="../media/image42.png"/><Relationship Id="rId12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1.png"/><Relationship Id="rId11" Type="http://schemas.openxmlformats.org/officeDocument/2006/relationships/image" Target="../media/image39.png"/><Relationship Id="rId15" Type="http://schemas.openxmlformats.org/officeDocument/2006/relationships/image" Target="../media/image45.png"/><Relationship Id="rId10" Type="http://schemas.openxmlformats.org/officeDocument/2006/relationships/image" Target="../media/image38.png"/><Relationship Id="rId9" Type="http://schemas.openxmlformats.org/officeDocument/2006/relationships/image" Target="../media/image37.png"/><Relationship Id="rId1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10" Type="http://schemas.openxmlformats.org/officeDocument/2006/relationships/image" Target="../media/image11.tif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314" y="353700"/>
            <a:ext cx="10363200" cy="3503141"/>
          </a:xfrm>
        </p:spPr>
        <p:txBody>
          <a:bodyPr/>
          <a:lstStyle/>
          <a:p>
            <a:r>
              <a:rPr lang="en-US" dirty="0"/>
              <a:t>Mechanism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314" y="3554368"/>
            <a:ext cx="9144000" cy="914400"/>
          </a:xfrm>
        </p:spPr>
        <p:txBody>
          <a:bodyPr/>
          <a:lstStyle/>
          <a:p>
            <a:r>
              <a:rPr lang="en-US" dirty="0"/>
              <a:t>John P Dickerson &amp; Marina </a:t>
            </a:r>
            <a:r>
              <a:rPr lang="en-US" dirty="0" err="1"/>
              <a:t>Knittel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1704" y="5080697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#4 – 02/02/2022</a:t>
            </a:r>
          </a:p>
          <a:p>
            <a:endParaRPr lang="en-US" sz="1600" b="1" dirty="0"/>
          </a:p>
          <a:p>
            <a:r>
              <a:rPr lang="en-US" sz="1600" b="1" dirty="0"/>
              <a:t>CMSC498T</a:t>
            </a:r>
          </a:p>
          <a:p>
            <a:r>
              <a:rPr lang="en-US" sz="1600" b="1" dirty="0"/>
              <a:t>Mondays &amp; Wednesdays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30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Feasible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feasible region</a:t>
            </a:r>
            <a:r>
              <a:rPr lang="en-US" dirty="0"/>
              <a:t> is defined by the set of </a:t>
            </a:r>
            <a:r>
              <a:rPr lang="en-US" dirty="0">
                <a:solidFill>
                  <a:schemeClr val="tx2"/>
                </a:solidFill>
              </a:rPr>
              <a:t>constraints</a:t>
            </a:r>
            <a:r>
              <a:rPr lang="en-US" dirty="0"/>
              <a:t> of the problem, which is all the possible points that satisfy the all the constraints.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3437F-7A41-3A4F-A9EE-7B7A63CB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4300" y="2971798"/>
            <a:ext cx="3733800" cy="342083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D9E23-558D-E64B-B291-36E97523B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4056091512"/>
      </p:ext>
    </p:extLst>
  </p:cSld>
  <p:clrMapOvr>
    <a:masterClrMapping/>
  </p:clrMapOvr>
  <p:transition advTm="32803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LP: Example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We make reproductions of two paintings: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Painting 1 sells for $30, painting 2 sells for $20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Painting 1 requires 4 units of blue, 1 green, 1 red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Painting 2 requires 2 blue, 2 green, 1 red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We have 16 units blue, 8 green, 5 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09816-B510-B047-A356-9A4FB51C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225285" name="Picture 5" descr="4blue1green1r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1535" y="2113366"/>
            <a:ext cx="1571625" cy="175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286" name="Picture 6" descr="2blue2green1r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5670" y="2068542"/>
            <a:ext cx="1610846" cy="179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92665" y="2265381"/>
            <a:ext cx="32104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US" altLang="en-US" sz="2400" i="1" dirty="0"/>
              <a:t>maximize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660066"/>
                </a:solidFill>
              </a:rPr>
              <a:t>30x + 20y</a:t>
            </a:r>
          </a:p>
          <a:p>
            <a:pPr algn="r">
              <a:buClr>
                <a:schemeClr val="tx1"/>
              </a:buClr>
            </a:pPr>
            <a:r>
              <a:rPr lang="en-US" altLang="en-US" sz="2400" i="1" dirty="0"/>
              <a:t>subject to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>
                <a:solidFill>
                  <a:schemeClr val="accent3"/>
                </a:solidFill>
              </a:rPr>
              <a:t>4x + 2y ≤ 16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>
                <a:solidFill>
                  <a:srgbClr val="008000"/>
                </a:solidFill>
              </a:rPr>
              <a:t>x + 2y ≤ 8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>
                <a:solidFill>
                  <a:srgbClr val="800000"/>
                </a:solidFill>
              </a:rPr>
              <a:t>x + y ≤ 5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/>
              <a:t>x ≥ 0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/>
              <a:t>y ≥ 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520616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02648" y="6072773"/>
            <a:ext cx="226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Objective ???????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88563" y="6072773"/>
            <a:ext cx="240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Constraints ???????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73C748-7707-E143-B940-5E42016A0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1122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Solving the linear program graphically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30x + 20y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3"/>
                </a:solidFill>
              </a:rPr>
              <a:t>4x + 2y ≤ 16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</a:t>
            </a:r>
          </a:p>
          <a:p>
            <a:endParaRPr lang="en-US" altLang="en-US" dirty="0"/>
          </a:p>
          <a:p>
            <a:endParaRPr lang="en-US" altLang="en-US" i="1" dirty="0"/>
          </a:p>
          <a:p>
            <a:endParaRPr lang="en-US" dirty="0"/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5282173" y="1599640"/>
            <a:ext cx="0" cy="44963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5282174" y="6096000"/>
            <a:ext cx="451176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4838140" y="480032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4838140" y="602036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0</a:t>
            </a: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4838140" y="373436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4838140" y="266700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4838140" y="169068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6157632" y="603436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7192776" y="603436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8227919" y="603436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9270066" y="603436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226319" name="Line 15"/>
          <p:cNvSpPr>
            <a:spLocks noChangeShapeType="1"/>
          </p:cNvSpPr>
          <p:nvPr/>
        </p:nvSpPr>
        <p:spPr bwMode="auto">
          <a:xfrm>
            <a:off x="5282174" y="1905000"/>
            <a:ext cx="2071687" cy="4191000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en-US" sz="1588"/>
          </a:p>
        </p:txBody>
      </p:sp>
      <p:sp>
        <p:nvSpPr>
          <p:cNvPr id="226320" name="Line 16"/>
          <p:cNvSpPr>
            <a:spLocks noChangeShapeType="1"/>
          </p:cNvSpPr>
          <p:nvPr/>
        </p:nvSpPr>
        <p:spPr bwMode="auto">
          <a:xfrm flipH="1" flipV="1">
            <a:off x="5282174" y="3885640"/>
            <a:ext cx="4141974" cy="221036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1" name="Line 17"/>
          <p:cNvSpPr>
            <a:spLocks noChangeShapeType="1"/>
          </p:cNvSpPr>
          <p:nvPr/>
        </p:nvSpPr>
        <p:spPr bwMode="auto">
          <a:xfrm>
            <a:off x="5282174" y="3353361"/>
            <a:ext cx="2588559" cy="274264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2" name="Line 18"/>
          <p:cNvSpPr>
            <a:spLocks noChangeShapeType="1"/>
          </p:cNvSpPr>
          <p:nvPr/>
        </p:nvSpPr>
        <p:spPr bwMode="auto">
          <a:xfrm flipH="1" flipV="1">
            <a:off x="5282174" y="4419321"/>
            <a:ext cx="1035143" cy="1676680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3" name="Line 19"/>
          <p:cNvSpPr>
            <a:spLocks noChangeShapeType="1"/>
          </p:cNvSpPr>
          <p:nvPr/>
        </p:nvSpPr>
        <p:spPr bwMode="auto">
          <a:xfrm flipH="1" flipV="1">
            <a:off x="5282174" y="2819682"/>
            <a:ext cx="2071687" cy="3276319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4" name="Line 20"/>
          <p:cNvSpPr>
            <a:spLocks noChangeShapeType="1"/>
          </p:cNvSpPr>
          <p:nvPr/>
        </p:nvSpPr>
        <p:spPr bwMode="auto">
          <a:xfrm flipH="1">
            <a:off x="6835589" y="4343681"/>
            <a:ext cx="960904" cy="5336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5" name="Text Box 21"/>
          <p:cNvSpPr txBox="1">
            <a:spLocks noChangeArrowheads="1"/>
          </p:cNvSpPr>
          <p:nvPr/>
        </p:nvSpPr>
        <p:spPr bwMode="auto">
          <a:xfrm>
            <a:off x="7649417" y="3810000"/>
            <a:ext cx="1861577" cy="6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solution: x=3, y=2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ACABC-D8D8-7B47-B94E-5BA9C3AA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B5DA7B-3D11-0C45-BC9C-E2EAF5C72951}"/>
              </a:ext>
            </a:extLst>
          </p:cNvPr>
          <p:cNvSpPr txBox="1"/>
          <p:nvPr/>
        </p:nvSpPr>
        <p:spPr>
          <a:xfrm>
            <a:off x="0" y="6520616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A9F162-9AEA-5248-94D4-5202DB3C8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1503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19" grpId="0" animBg="1"/>
      <p:bldP spid="226320" grpId="0" animBg="1"/>
      <p:bldP spid="226321" grpId="0" animBg="1"/>
      <p:bldP spid="226322" grpId="0" animBg="1"/>
      <p:bldP spid="226323" grpId="0" animBg="1"/>
      <p:bldP spid="226324" grpId="0" animBg="1"/>
      <p:bldP spid="2263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LP Example: Solving for 2-P Zero-Sum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Recall: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Mixed Nash Equilibrium always exists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Even if I know your strategy</a:t>
            </a:r>
            <a:r>
              <a:rPr lang="en-US" b="0" dirty="0"/>
              <a:t>, in equilibrium I don’t deviate</a:t>
            </a:r>
          </a:p>
          <a:p>
            <a:r>
              <a:rPr lang="en-US" dirty="0"/>
              <a:t>Given a payoff matrix 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Row announces strategy &lt;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&gt;, then Col gets expected payoffs:</a:t>
            </a:r>
          </a:p>
          <a:p>
            <a:r>
              <a:rPr lang="en-US" dirty="0"/>
              <a:t>	E[“Morality”] = 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</a:p>
          <a:p>
            <a:r>
              <a:rPr lang="en-US" dirty="0"/>
              <a:t>	E[“Tax-Cuts”] = 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endParaRPr lang="en-US" i="1" dirty="0"/>
          </a:p>
          <a:p>
            <a:r>
              <a:rPr lang="en-US" dirty="0"/>
              <a:t>So Col will best respond with max(-3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2, 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 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3F87-C174-864C-9332-F68B394C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23657"/>
              </p:ext>
            </p:extLst>
          </p:nvPr>
        </p:nvGraphicFramePr>
        <p:xfrm>
          <a:off x="3807656" y="2872740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Tax-Cuts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Economy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+3, 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-1,</a:t>
                      </a:r>
                      <a:r>
                        <a:rPr lang="en-US" baseline="0" dirty="0"/>
                        <a:t> +1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Society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-2, 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+1, 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89600" y="3939382"/>
            <a:ext cx="364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[Example from </a:t>
            </a:r>
            <a:r>
              <a:rPr lang="en-US" sz="1400" i="1" dirty="0" err="1"/>
              <a:t>Daskalakis</a:t>
            </a:r>
            <a:r>
              <a:rPr lang="en-US" sz="1400" i="1" dirty="0"/>
              <a:t>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D5873DF-3EDB-D54A-8871-4341EA594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59907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9194800" cy="1371600"/>
          </a:xfrm>
        </p:spPr>
        <p:txBody>
          <a:bodyPr>
            <a:normAutofit/>
          </a:bodyPr>
          <a:lstStyle/>
          <a:p>
            <a:r>
              <a:rPr lang="en-US" dirty="0"/>
              <a:t>LP Example: Solving for 2-P Zero-Sum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But if Col gets max(-3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, 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then Row gets -max(-3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, 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 = min(</a:t>
            </a:r>
            <a:r>
              <a:rPr lang="is-IS" dirty="0"/>
              <a:t>…)</a:t>
            </a:r>
            <a:endParaRPr lang="en-US" dirty="0"/>
          </a:p>
          <a:p>
            <a:r>
              <a:rPr lang="en-US" dirty="0"/>
              <a:t>So, if Row </a:t>
            </a:r>
            <a:r>
              <a:rPr lang="en-US" dirty="0">
                <a:solidFill>
                  <a:schemeClr val="tx2"/>
                </a:solidFill>
              </a:rPr>
              <a:t>must </a:t>
            </a:r>
            <a:r>
              <a:rPr lang="en-US" dirty="0"/>
              <a:t>announce, she will choose the strategy:</a:t>
            </a:r>
          </a:p>
          <a:p>
            <a:r>
              <a:rPr lang="en-US" dirty="0"/>
              <a:t>	&lt;x1, x2&gt; = </a:t>
            </a:r>
            <a:r>
              <a:rPr lang="en-US" dirty="0" err="1"/>
              <a:t>arg</a:t>
            </a:r>
            <a:r>
              <a:rPr lang="en-US" dirty="0"/>
              <a:t> max min(3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- 2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, -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This is just an LP:</a:t>
            </a:r>
          </a:p>
          <a:p>
            <a:r>
              <a:rPr lang="en-US" dirty="0"/>
              <a:t>	maximize	z</a:t>
            </a:r>
          </a:p>
          <a:p>
            <a:r>
              <a:rPr lang="en-US" dirty="0"/>
              <a:t>	such that	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- 2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u="sng" dirty="0"/>
              <a:t>&gt;</a:t>
            </a:r>
            <a:r>
              <a:rPr lang="en-US" i="1" dirty="0"/>
              <a:t> z</a:t>
            </a:r>
          </a:p>
          <a:p>
            <a:r>
              <a:rPr lang="en-US" i="1" dirty="0"/>
              <a:t>			 -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u="sng" dirty="0"/>
              <a:t>&gt;</a:t>
            </a:r>
            <a:r>
              <a:rPr lang="en-US" i="1" dirty="0"/>
              <a:t> z</a:t>
            </a:r>
          </a:p>
          <a:p>
            <a:r>
              <a:rPr lang="en-US" i="1" dirty="0"/>
              <a:t>			x</a:t>
            </a:r>
            <a:r>
              <a:rPr lang="en-US" i="1" baseline="-25000" dirty="0"/>
              <a:t>1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= </a:t>
            </a:r>
            <a:r>
              <a:rPr lang="en-US" dirty="0"/>
              <a:t>1</a:t>
            </a:r>
          </a:p>
          <a:p>
            <a:r>
              <a:rPr lang="en-US" dirty="0"/>
              <a:t>			</a:t>
            </a:r>
            <a:r>
              <a:rPr lang="en-US" i="1" dirty="0"/>
              <a:t> x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u="sng" dirty="0"/>
              <a:t>&gt;</a:t>
            </a:r>
            <a:r>
              <a:rPr lang="en-US" i="1" dirty="0"/>
              <a:t> </a:t>
            </a:r>
            <a:r>
              <a:rPr lang="en-US" dirty="0"/>
              <a:t>0</a:t>
            </a:r>
          </a:p>
          <a:p>
            <a:r>
              <a:rPr lang="en-US" dirty="0"/>
              <a:t>So Row player is</a:t>
            </a:r>
            <a:r>
              <a:rPr lang="en-US" dirty="0">
                <a:solidFill>
                  <a:schemeClr val="tx2"/>
                </a:solidFill>
              </a:rPr>
              <a:t> guaranteed to get at least z</a:t>
            </a:r>
            <a:endParaRPr lang="is-I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65CAE-23E6-5749-94E3-ED9F28924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7CFD7-421D-0E42-B071-59BED7D62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20358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52718"/>
            <a:ext cx="8754533" cy="1371600"/>
          </a:xfrm>
        </p:spPr>
        <p:txBody>
          <a:bodyPr>
            <a:normAutofit/>
          </a:bodyPr>
          <a:lstStyle/>
          <a:p>
            <a:r>
              <a:rPr lang="en-US" dirty="0"/>
              <a:t>LP Example: Solving for 2-P Zero-Sum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9526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set up the same LP for the Col player, to get general LPs:</a:t>
            </a:r>
          </a:p>
          <a:p>
            <a:r>
              <a:rPr lang="en-US" dirty="0"/>
              <a:t>max	</a:t>
            </a:r>
            <a:r>
              <a:rPr lang="en-US" dirty="0" err="1"/>
              <a:t>z</a:t>
            </a:r>
            <a:r>
              <a:rPr lang="en-US" baseline="-25000" dirty="0" err="1"/>
              <a:t>R</a:t>
            </a:r>
            <a:r>
              <a:rPr lang="en-US" dirty="0"/>
              <a:t>			min	</a:t>
            </a:r>
            <a:r>
              <a:rPr lang="en-US" dirty="0" err="1"/>
              <a:t>z</a:t>
            </a:r>
            <a:r>
              <a:rPr lang="en-US" baseline="-25000" dirty="0" err="1"/>
              <a:t>C</a:t>
            </a:r>
            <a:endParaRPr lang="en-US" baseline="-25000" dirty="0"/>
          </a:p>
          <a:p>
            <a:r>
              <a:rPr lang="en-US" dirty="0" err="1"/>
              <a:t>s.t.</a:t>
            </a:r>
            <a:r>
              <a:rPr lang="en-US" dirty="0"/>
              <a:t>	(</a:t>
            </a:r>
            <a:r>
              <a:rPr lang="en-US" dirty="0" err="1"/>
              <a:t>xA</a:t>
            </a:r>
            <a:r>
              <a:rPr lang="en-US" dirty="0"/>
              <a:t>)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u="sng" dirty="0"/>
              <a:t>&gt;</a:t>
            </a:r>
            <a:r>
              <a:rPr lang="en-US" dirty="0"/>
              <a:t> </a:t>
            </a:r>
            <a:r>
              <a:rPr lang="en-US" dirty="0" err="1"/>
              <a:t>z</a:t>
            </a:r>
            <a:r>
              <a:rPr lang="en-US" baseline="-25000" dirty="0" err="1"/>
              <a:t>R</a:t>
            </a:r>
            <a:r>
              <a:rPr lang="en-US" dirty="0"/>
              <a:t>   for all </a:t>
            </a:r>
            <a:r>
              <a:rPr lang="en-US" i="1" dirty="0"/>
              <a:t>j</a:t>
            </a:r>
            <a:r>
              <a:rPr lang="en-US" dirty="0"/>
              <a:t>		</a:t>
            </a:r>
            <a:r>
              <a:rPr lang="en-US" dirty="0" err="1"/>
              <a:t>s.t.</a:t>
            </a:r>
            <a:r>
              <a:rPr lang="en-US" dirty="0"/>
              <a:t>	(Ay)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u="sng" dirty="0"/>
              <a:t>&lt;</a:t>
            </a:r>
            <a:r>
              <a:rPr lang="en-US" dirty="0"/>
              <a:t> </a:t>
            </a:r>
            <a:r>
              <a:rPr lang="en-US" dirty="0" err="1"/>
              <a:t>z</a:t>
            </a:r>
            <a:r>
              <a:rPr lang="en-US" baseline="-25000" dirty="0" err="1"/>
              <a:t>C</a:t>
            </a:r>
            <a:r>
              <a:rPr lang="en-US" dirty="0"/>
              <a:t>     for all </a:t>
            </a:r>
            <a:r>
              <a:rPr lang="en-US" i="1" dirty="0" err="1"/>
              <a:t>i</a:t>
            </a:r>
            <a:endParaRPr lang="en-US" i="1" dirty="0"/>
          </a:p>
          <a:p>
            <a:r>
              <a:rPr lang="en-US" dirty="0"/>
              <a:t>	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dirty="0">
                <a:ea typeface="Times New Roman" charset="0"/>
                <a:cs typeface="Times New Roman" charset="0"/>
              </a:rPr>
              <a:t> x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>
                <a:ea typeface="Times New Roman" charset="0"/>
                <a:cs typeface="Times New Roman" charset="0"/>
              </a:rPr>
              <a:t> = 1				</a:t>
            </a:r>
            <a:r>
              <a:rPr lang="el-GR" altLang="en-US" dirty="0">
                <a:ea typeface="Times New Roman" charset="0"/>
                <a:cs typeface="Times New Roman" charset="0"/>
              </a:rPr>
              <a:t> Σ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j</a:t>
            </a:r>
            <a:r>
              <a:rPr lang="en-US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en-US" dirty="0" err="1">
                <a:ea typeface="Times New Roman" charset="0"/>
                <a:cs typeface="Times New Roman" charset="0"/>
              </a:rPr>
              <a:t>y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dirty="0">
                <a:ea typeface="Times New Roman" charset="0"/>
                <a:cs typeface="Times New Roman" charset="0"/>
              </a:rPr>
              <a:t> = 1</a:t>
            </a:r>
          </a:p>
          <a:p>
            <a:r>
              <a:rPr lang="en-US" dirty="0">
                <a:ea typeface="Times New Roman" charset="0"/>
                <a:cs typeface="Times New Roman" charset="0"/>
              </a:rPr>
              <a:t>	x </a:t>
            </a:r>
            <a:r>
              <a:rPr lang="en-US" u="sng" dirty="0">
                <a:ea typeface="Times New Roman" charset="0"/>
                <a:cs typeface="Times New Roman" charset="0"/>
              </a:rPr>
              <a:t>&gt;</a:t>
            </a:r>
            <a:r>
              <a:rPr lang="en-US" dirty="0">
                <a:ea typeface="Times New Roman" charset="0"/>
                <a:cs typeface="Times New Roman" charset="0"/>
              </a:rPr>
              <a:t> 0				y </a:t>
            </a:r>
            <a:r>
              <a:rPr lang="en-US" u="sng" dirty="0">
                <a:ea typeface="Times New Roman" charset="0"/>
                <a:cs typeface="Times New Roman" charset="0"/>
              </a:rPr>
              <a:t>&gt;</a:t>
            </a:r>
            <a:r>
              <a:rPr lang="en-US" dirty="0">
                <a:ea typeface="Times New Roman" charset="0"/>
                <a:cs typeface="Times New Roman" charset="0"/>
              </a:rPr>
              <a:t> 0</a:t>
            </a:r>
            <a:endParaRPr lang="en-US" dirty="0"/>
          </a:p>
          <a:p>
            <a:r>
              <a:rPr lang="en-US" dirty="0"/>
              <a:t>Know: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Row gets at least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, and </a:t>
            </a:r>
            <a:r>
              <a:rPr lang="en-US" b="0" dirty="0">
                <a:solidFill>
                  <a:schemeClr val="tx2"/>
                </a:solidFill>
              </a:rPr>
              <a:t>exactly</a:t>
            </a:r>
            <a:r>
              <a:rPr lang="en-US" b="0" dirty="0"/>
              <a:t>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 if Col plays equilibrium response to announced strategy (has no incentive to deviate, loses exactly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 = z*)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Col gets at most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, and </a:t>
            </a:r>
            <a:r>
              <a:rPr lang="en-US" b="0" dirty="0">
                <a:solidFill>
                  <a:schemeClr val="tx2"/>
                </a:solidFill>
              </a:rPr>
              <a:t>exactly</a:t>
            </a:r>
            <a:r>
              <a:rPr lang="en-US" b="0" dirty="0"/>
              <a:t>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 if Row plays equilibrium response to announced strategy (has no incentive to deviate, gains exactly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 = z*)</a:t>
            </a:r>
          </a:p>
          <a:p>
            <a:r>
              <a:rPr lang="en-US" dirty="0"/>
              <a:t>So these form an equilibrium: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 = z* =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, since: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Row cannot increase gain due to Col being guaranteed max loss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endParaRPr lang="en-US" b="0" baseline="-2500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Col cannot decrease loss due to Row being guaranteed min gain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E6933-580A-3747-A1E5-7217C9FA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DFC15-85B5-A34B-929F-3288D2035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87520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718"/>
            <a:ext cx="7721600" cy="84720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50182-27E0-DF47-90D9-EFBB7D08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995488" y="958646"/>
            <a:ext cx="7962900" cy="1790700"/>
            <a:chOff x="471488" y="457200"/>
            <a:chExt cx="7962900" cy="1790700"/>
          </a:xfrm>
        </p:grpSpPr>
        <p:pic>
          <p:nvPicPr>
            <p:cNvPr id="28690" name="Picture 18" descr="MCj0398525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8" y="714375"/>
              <a:ext cx="1825625" cy="101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1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413" y="835025"/>
              <a:ext cx="183197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2" name="Line 20"/>
            <p:cNvSpPr>
              <a:spLocks noChangeShapeType="1"/>
            </p:cNvSpPr>
            <p:nvPr/>
          </p:nvSpPr>
          <p:spPr bwMode="auto">
            <a:xfrm>
              <a:off x="2540000" y="1528763"/>
              <a:ext cx="10414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3" name="Line 21"/>
            <p:cNvSpPr>
              <a:spLocks noChangeShapeType="1"/>
            </p:cNvSpPr>
            <p:nvPr/>
          </p:nvSpPr>
          <p:spPr bwMode="auto">
            <a:xfrm>
              <a:off x="3568700" y="1528763"/>
              <a:ext cx="711200" cy="54610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4" name="Line 22"/>
            <p:cNvSpPr>
              <a:spLocks noChangeShapeType="1"/>
            </p:cNvSpPr>
            <p:nvPr/>
          </p:nvSpPr>
          <p:spPr bwMode="auto">
            <a:xfrm>
              <a:off x="2540000" y="1350963"/>
              <a:ext cx="17272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23"/>
            <p:cNvSpPr>
              <a:spLocks noChangeShapeType="1"/>
            </p:cNvSpPr>
            <p:nvPr/>
          </p:nvSpPr>
          <p:spPr bwMode="auto">
            <a:xfrm flipH="1">
              <a:off x="4597400" y="1338263"/>
              <a:ext cx="18161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6" name="Line 24"/>
            <p:cNvSpPr>
              <a:spLocks noChangeShapeType="1"/>
            </p:cNvSpPr>
            <p:nvPr/>
          </p:nvSpPr>
          <p:spPr bwMode="auto">
            <a:xfrm flipH="1">
              <a:off x="5422900" y="1122363"/>
              <a:ext cx="9652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7" name="Line 25"/>
            <p:cNvSpPr>
              <a:spLocks noChangeShapeType="1"/>
            </p:cNvSpPr>
            <p:nvPr/>
          </p:nvSpPr>
          <p:spPr bwMode="auto">
            <a:xfrm flipH="1" flipV="1">
              <a:off x="4622800" y="754063"/>
              <a:ext cx="800100" cy="36830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8" name="Text Box 26"/>
            <p:cNvSpPr txBox="1">
              <a:spLocks noChangeArrowheads="1"/>
            </p:cNvSpPr>
            <p:nvPr/>
          </p:nvSpPr>
          <p:spPr bwMode="auto">
            <a:xfrm>
              <a:off x="2501731" y="660400"/>
              <a:ext cx="168668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rgbClr val="666699"/>
                  </a:solidFill>
                  <a:latin typeface="+mn-lt"/>
                </a:rPr>
                <a:t>S</a:t>
              </a:r>
              <a:r>
                <a:rPr lang="en-US" altLang="en-US" sz="3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n-lt"/>
                </a:rPr>
                <a:t>traight</a:t>
              </a:r>
              <a:endParaRPr lang="en-US" altLang="en-US" sz="38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699" name="Text Box 27"/>
            <p:cNvSpPr txBox="1">
              <a:spLocks noChangeArrowheads="1"/>
            </p:cNvSpPr>
            <p:nvPr/>
          </p:nvSpPr>
          <p:spPr bwMode="auto">
            <a:xfrm>
              <a:off x="2903538" y="1638300"/>
              <a:ext cx="4953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>
                  <a:solidFill>
                    <a:srgbClr val="666699"/>
                  </a:solidFill>
                  <a:latin typeface="+mn-lt"/>
                </a:rPr>
                <a:t>D</a:t>
              </a:r>
              <a:endParaRPr lang="en-US" altLang="en-US" sz="3800">
                <a:solidFill>
                  <a:srgbClr val="666699"/>
                </a:solidFill>
                <a:latin typeface="+mn-lt"/>
              </a:endParaRPr>
            </a:p>
          </p:txBody>
        </p:sp>
        <p:sp>
          <p:nvSpPr>
            <p:cNvPr id="28700" name="Text Box 28"/>
            <p:cNvSpPr txBox="1">
              <a:spLocks noChangeArrowheads="1"/>
            </p:cNvSpPr>
            <p:nvPr/>
          </p:nvSpPr>
          <p:spPr bwMode="auto">
            <a:xfrm>
              <a:off x="5510258" y="457200"/>
              <a:ext cx="1467068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D</a:t>
              </a:r>
              <a:r>
                <a:rPr lang="en-US" altLang="en-US" sz="34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n-lt"/>
                </a:rPr>
                <a:t>odge</a:t>
              </a:r>
              <a:endParaRPr lang="en-US" altLang="en-US" sz="3800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701" name="Text Box 29"/>
            <p:cNvSpPr txBox="1">
              <a:spLocks noChangeArrowheads="1"/>
            </p:cNvSpPr>
            <p:nvPr/>
          </p:nvSpPr>
          <p:spPr bwMode="auto">
            <a:xfrm>
              <a:off x="5719763" y="1447800"/>
              <a:ext cx="47481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S</a:t>
              </a:r>
              <a:endParaRPr lang="en-US" altLang="en-US" sz="3800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306206" name="Rectangle 30"/>
          <p:cNvSpPr>
            <a:spLocks noChangeArrowheads="1"/>
          </p:cNvSpPr>
          <p:nvPr/>
        </p:nvSpPr>
        <p:spPr bwMode="auto">
          <a:xfrm>
            <a:off x="488731" y="4724400"/>
            <a:ext cx="10878207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</a:rPr>
              <a:t>Thankfully, (D, S) and (S, D) are Nash equilibria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pure-strategy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nobody randomizes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also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strict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changing your strategy makes you strictly worse off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  <a:ea typeface="Arial" charset="0"/>
                <a:cs typeface="Arial" charset="0"/>
              </a:rPr>
              <a:t>No other pure-strategy Nash equilibria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54029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029846" y="2692368"/>
            <a:ext cx="3094191" cy="1893816"/>
            <a:chOff x="2505845" y="2692368"/>
            <a:chExt cx="3094191" cy="1893816"/>
          </a:xfrm>
        </p:grpSpPr>
        <p:sp>
          <p:nvSpPr>
            <p:cNvPr id="28686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7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S</a:t>
              </a:r>
            </a:p>
          </p:txBody>
        </p:sp>
        <p:sp>
          <p:nvSpPr>
            <p:cNvPr id="28688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9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S</a:t>
              </a:r>
            </a:p>
          </p:txBody>
        </p:sp>
        <p:pic>
          <p:nvPicPr>
            <p:cNvPr id="23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347383" y="3724410"/>
            <a:ext cx="7747820" cy="369332"/>
            <a:chOff x="823383" y="3724410"/>
            <a:chExt cx="7747820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823383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78377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</p:grpSp>
      <p:graphicFrame>
        <p:nvGraphicFramePr>
          <p:cNvPr id="33" name="Group 3">
            <a:extLst>
              <a:ext uri="{FF2B5EF4-FFF2-40B4-BE49-F238E27FC236}">
                <a16:creationId xmlns:a16="http://schemas.microsoft.com/office/drawing/2014/main" id="{35B09C4D-2A97-2A4F-8C3C-EF41E050D1B1}"/>
              </a:ext>
            </a:extLst>
          </p:cNvPr>
          <p:cNvGraphicFramePr>
            <a:graphicFrameLocks/>
          </p:cNvGraphicFramePr>
          <p:nvPr/>
        </p:nvGraphicFramePr>
        <p:xfrm>
          <a:off x="5092700" y="3272487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-5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2463FF-10DE-4B4B-A8F9-C83DAE606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9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8" name="Rectangle 18"/>
          <p:cNvSpPr>
            <a:spLocks noChangeArrowheads="1"/>
          </p:cNvSpPr>
          <p:nvPr/>
        </p:nvSpPr>
        <p:spPr bwMode="auto">
          <a:xfrm>
            <a:off x="1524000" y="1331038"/>
            <a:ext cx="9144000" cy="490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eaLnBrk="1" hangingPunct="1">
              <a:spcBef>
                <a:spcPct val="20000"/>
              </a:spcBef>
            </a:pPr>
            <a:endParaRPr lang="en-US" altLang="en-US" dirty="0"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/>
              <a:t>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110D0-F7FD-5546-8A6D-44305A4A2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Is there an NE that uses mixed strategies?  </a:t>
            </a:r>
          </a:p>
          <a:p>
            <a:pPr lvl="1">
              <a:buFontTx/>
              <a:buChar char="•"/>
            </a:pPr>
            <a:r>
              <a:rPr lang="en-US" altLang="en-US" b="0" dirty="0"/>
              <a:t>Say, where player 1 uses a mixed strategy?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Note: if a mixed strategy is a best response, then all of the pure strategies that it randomizes over must also be best responses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So we need to make player 1 </a:t>
            </a:r>
            <a:r>
              <a:rPr lang="en-US" altLang="en-US" dirty="0">
                <a:solidFill>
                  <a:schemeClr val="tx2"/>
                </a:solidFill>
              </a:rPr>
              <a:t>indifferent </a:t>
            </a:r>
            <a:r>
              <a:rPr lang="en-US" altLang="en-US" dirty="0"/>
              <a:t>between D and S</a:t>
            </a:r>
          </a:p>
          <a:p>
            <a:pPr lvl="1">
              <a:buFontTx/>
              <a:buChar char="•"/>
            </a:pPr>
            <a:r>
              <a:rPr lang="en-US" altLang="en-US" b="0" dirty="0"/>
              <a:t>Player 1’s utility for playing D = -</a:t>
            </a:r>
            <a:r>
              <a:rPr lang="en-US" altLang="en-US" b="0" dirty="0" err="1"/>
              <a:t>p</a:t>
            </a:r>
            <a:r>
              <a:rPr lang="en-US" altLang="en-US" b="0" baseline="30000" dirty="0" err="1"/>
              <a:t>c</a:t>
            </a:r>
            <a:r>
              <a:rPr lang="en-US" altLang="en-US" b="0" baseline="-25000" dirty="0" err="1"/>
              <a:t>S</a:t>
            </a:r>
            <a:endParaRPr lang="en-US" altLang="en-US" b="0" baseline="-25000" dirty="0"/>
          </a:p>
          <a:p>
            <a:pPr lvl="1">
              <a:buFontTx/>
              <a:buChar char="•"/>
            </a:pPr>
            <a:r>
              <a:rPr lang="en-US" altLang="en-US" b="0" dirty="0"/>
              <a:t>Player 1’s utility for playing S = </a:t>
            </a:r>
            <a:r>
              <a:rPr lang="en-US" altLang="en-US" b="0" dirty="0" err="1"/>
              <a:t>p</a:t>
            </a:r>
            <a:r>
              <a:rPr lang="en-US" altLang="en-US" b="0" baseline="30000" dirty="0" err="1"/>
              <a:t>c</a:t>
            </a:r>
            <a:r>
              <a:rPr lang="en-US" altLang="en-US" b="0" baseline="-25000" dirty="0" err="1"/>
              <a:t>D</a:t>
            </a:r>
            <a:r>
              <a:rPr lang="en-US" altLang="en-US" b="0" baseline="-25000" dirty="0"/>
              <a:t> </a:t>
            </a:r>
            <a:r>
              <a:rPr lang="en-US" altLang="en-US" b="0" dirty="0"/>
              <a:t>- 5p</a:t>
            </a:r>
            <a:r>
              <a:rPr lang="en-US" altLang="en-US" b="0" baseline="30000" dirty="0"/>
              <a:t>c</a:t>
            </a:r>
            <a:r>
              <a:rPr lang="en-US" altLang="en-US" b="0" baseline="-25000" dirty="0"/>
              <a:t>S </a:t>
            </a:r>
            <a:r>
              <a:rPr lang="en-US" altLang="en-US" b="0" dirty="0"/>
              <a:t>= 1</a:t>
            </a:r>
            <a:r>
              <a:rPr lang="en-US" altLang="en-US" b="0" baseline="-25000" dirty="0"/>
              <a:t> </a:t>
            </a:r>
            <a:r>
              <a:rPr lang="en-US" altLang="en-US" b="0" dirty="0"/>
              <a:t>- 6p</a:t>
            </a:r>
            <a:r>
              <a:rPr lang="en-US" altLang="en-US" b="0" baseline="30000" dirty="0"/>
              <a:t>c</a:t>
            </a:r>
            <a:r>
              <a:rPr lang="en-US" altLang="en-US" b="0" baseline="-25000" dirty="0"/>
              <a:t>S</a:t>
            </a:r>
          </a:p>
          <a:p>
            <a:r>
              <a:rPr lang="en-US" altLang="en-US" dirty="0"/>
              <a:t>So we need -</a:t>
            </a:r>
            <a:r>
              <a:rPr lang="en-US" altLang="en-US" dirty="0" err="1"/>
              <a:t>p</a:t>
            </a:r>
            <a:r>
              <a:rPr lang="en-US" altLang="en-US" baseline="30000" dirty="0" err="1"/>
              <a:t>c</a:t>
            </a:r>
            <a:r>
              <a:rPr lang="en-US" altLang="en-US" baseline="-25000" dirty="0" err="1"/>
              <a:t>S</a:t>
            </a:r>
            <a:r>
              <a:rPr lang="en-US" altLang="en-US" baseline="-25000" dirty="0"/>
              <a:t> </a:t>
            </a:r>
            <a:r>
              <a:rPr lang="en-US" altLang="en-US" dirty="0"/>
              <a:t>= 1</a:t>
            </a:r>
            <a:r>
              <a:rPr lang="en-US" altLang="en-US" baseline="-25000" dirty="0"/>
              <a:t> </a:t>
            </a:r>
            <a:r>
              <a:rPr lang="en-US" altLang="en-US" dirty="0"/>
              <a:t>- 6p</a:t>
            </a:r>
            <a:r>
              <a:rPr lang="en-US" altLang="en-US" baseline="30000" dirty="0"/>
              <a:t>c</a:t>
            </a:r>
            <a:r>
              <a:rPr lang="en-US" altLang="en-US" baseline="-25000" dirty="0"/>
              <a:t>S </a:t>
            </a:r>
            <a:r>
              <a:rPr lang="en-US" altLang="en-US" dirty="0"/>
              <a:t>which means </a:t>
            </a:r>
            <a:r>
              <a:rPr lang="en-US" altLang="en-US" dirty="0" err="1"/>
              <a:t>p</a:t>
            </a:r>
            <a:r>
              <a:rPr lang="en-US" altLang="en-US" baseline="30000" dirty="0" err="1"/>
              <a:t>c</a:t>
            </a:r>
            <a:r>
              <a:rPr lang="en-US" altLang="en-US" baseline="-25000" dirty="0" err="1"/>
              <a:t>S</a:t>
            </a:r>
            <a:r>
              <a:rPr lang="en-US" altLang="en-US" baseline="-25000" dirty="0"/>
              <a:t> </a:t>
            </a:r>
            <a:r>
              <a:rPr lang="en-US" altLang="en-US" dirty="0"/>
              <a:t>= 1/5</a:t>
            </a:r>
          </a:p>
          <a:p>
            <a:pPr lvl="1">
              <a:buFontTx/>
              <a:buChar char="•"/>
            </a:pPr>
            <a:r>
              <a:rPr lang="en-US" altLang="en-US" b="0" dirty="0"/>
              <a:t>Then, player 2 needs to be indifferent as well</a:t>
            </a:r>
          </a:p>
          <a:p>
            <a:br>
              <a:rPr lang="en-US" altLang="en-US" dirty="0"/>
            </a:br>
            <a:r>
              <a:rPr lang="en-US" altLang="en-US" dirty="0"/>
              <a:t>Mixed-strategy Nash equilibrium: ((4/5 D, 1/5 S), (4/5 D, 1/5 S))</a:t>
            </a:r>
          </a:p>
          <a:p>
            <a:pPr lvl="1">
              <a:buFontTx/>
              <a:buChar char="–"/>
            </a:pPr>
            <a:r>
              <a:rPr lang="en-US" altLang="en-US" b="0" dirty="0"/>
              <a:t>People may die!  Expected utility -1/5 for each player</a:t>
            </a:r>
            <a:endParaRPr lang="en-US" altLang="en-US" b="0" dirty="0"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B549BD-ED95-7D49-A124-8AE1D1E1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113797" y="230213"/>
            <a:ext cx="3094191" cy="1893816"/>
            <a:chOff x="2505845" y="2692368"/>
            <a:chExt cx="3094191" cy="1893816"/>
          </a:xfrm>
        </p:grpSpPr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pic>
          <p:nvPicPr>
            <p:cNvPr id="17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9" name="Group 3">
            <a:extLst>
              <a:ext uri="{FF2B5EF4-FFF2-40B4-BE49-F238E27FC236}">
                <a16:creationId xmlns:a16="http://schemas.microsoft.com/office/drawing/2014/main" id="{4A3FFA40-9692-3246-AE0C-F99D57FE8164}"/>
              </a:ext>
            </a:extLst>
          </p:cNvPr>
          <p:cNvGraphicFramePr>
            <a:graphicFrameLocks/>
          </p:cNvGraphicFramePr>
          <p:nvPr/>
        </p:nvGraphicFramePr>
        <p:xfrm>
          <a:off x="9283925" y="916041"/>
          <a:ext cx="1982854" cy="1312296"/>
        </p:xfrm>
        <a:graphic>
          <a:graphicData uri="http://schemas.openxmlformats.org/drawingml/2006/table">
            <a:tbl>
              <a:tblPr/>
              <a:tblGrid>
                <a:gridCol w="898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0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-5, -5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B2E07-3063-F043-A925-39164564C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814993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Criticisms of Nash equilibrium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Not unique in all games (like the example on Slide 31)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Approaches for addressing this problem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Refinements (=</a:t>
            </a:r>
            <a:r>
              <a:rPr lang="en-US" altLang="en-US" dirty="0" err="1"/>
              <a:t>strengthenings</a:t>
            </a:r>
            <a:r>
              <a:rPr lang="en-US" altLang="en-US" dirty="0"/>
              <a:t>) of the equilibrium concept</a:t>
            </a:r>
          </a:p>
          <a:p>
            <a:pPr lvl="2"/>
            <a:r>
              <a:rPr lang="en-US" altLang="en-US" dirty="0"/>
              <a:t>Eliminate weakly dominated strategies first (IEDS)</a:t>
            </a:r>
          </a:p>
          <a:p>
            <a:pPr lvl="2"/>
            <a:r>
              <a:rPr lang="en-US" altLang="en-US" dirty="0"/>
              <a:t>Choose the Nash equilibrium with highest welfare</a:t>
            </a:r>
          </a:p>
          <a:p>
            <a:pPr lvl="2"/>
            <a:r>
              <a:rPr lang="en-US" altLang="en-US" dirty="0"/>
              <a:t>Subgame perfection … [see AGT book on course page]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Mediation, communication, convention, learning, 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Collusions amongst agents not handled well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“No agent wants to deviate on her own”</a:t>
            </a:r>
          </a:p>
          <a:p>
            <a:r>
              <a:rPr lang="en-US" altLang="en-US" dirty="0"/>
              <a:t>Can be disastrous to “partially” play an NE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(More) people may die!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>
                <a:solidFill>
                  <a:schemeClr val="tx2"/>
                </a:solidFill>
              </a:rPr>
              <a:t>Correlated equilibria</a:t>
            </a:r>
            <a:r>
              <a:rPr lang="en-US" altLang="en-US" b="0" dirty="0"/>
              <a:t> – strategies selected by an outsider, but the strategies must be stable (see </a:t>
            </a:r>
            <a:r>
              <a:rPr lang="en-US" altLang="en-US" b="0" dirty="0" err="1"/>
              <a:t>Chp</a:t>
            </a:r>
            <a:r>
              <a:rPr lang="en-US" altLang="en-US" b="0" dirty="0"/>
              <a:t> 2.7 of AGT)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10F02-4279-8348-AB74-D4AEA460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4581" y="6488668"/>
            <a:ext cx="126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TS, AGT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5DC9EB-A4EE-C145-BFE0-BF5134E7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5429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Correlated equilibrium</a:t>
            </a:r>
          </a:p>
        </p:txBody>
      </p:sp>
      <p:sp>
        <p:nvSpPr>
          <p:cNvPr id="3143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Suppose there is a trustworthy mediator who has offered to help out the players in the game</a:t>
            </a:r>
          </a:p>
          <a:p>
            <a:r>
              <a:rPr lang="en-US" altLang="en-US" dirty="0"/>
              <a:t>The mediator chooses a profile of pure strategies, perhaps randomly, then tells each player what her strategy is in the profile (but not what the other players’ strategies are)</a:t>
            </a:r>
          </a:p>
          <a:p>
            <a:r>
              <a:rPr lang="en-US" altLang="en-US" dirty="0"/>
              <a:t>A correlated equilibrium is a distribution over pure-strategy profiles so that every player wants to follow the recommendation of the mediator (if she assumes that the others do so as well)</a:t>
            </a:r>
          </a:p>
          <a:p>
            <a:r>
              <a:rPr lang="en-US" altLang="en-US" dirty="0"/>
              <a:t>Every Nash equilibrium is also a correlated 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Corresponds to mediator choosing players’ recommendations independently</a:t>
            </a:r>
          </a:p>
          <a:p>
            <a:r>
              <a:rPr lang="en-US" altLang="en-US" dirty="0"/>
              <a:t>… but not vice versa</a:t>
            </a:r>
          </a:p>
          <a:p>
            <a:r>
              <a:rPr lang="en-US" altLang="en-US" dirty="0"/>
              <a:t>(Note: there are more general definitions of correlated equilibrium, but it can be shown that they do not allow you to do anything more than this definition.)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ADB0B-6CEF-AB42-B946-533C4918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9569A3-0F96-D043-80DA-EF76C3D3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516057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used in Market Design &amp; Resource Allocation?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want the best outcome from a set of outcomes.</a:t>
            </a:r>
          </a:p>
          <a:p>
            <a:r>
              <a:rPr lang="en-US" dirty="0"/>
              <a:t>Convex optimization: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Linear programming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Quadratic programming</a:t>
            </a:r>
          </a:p>
          <a:p>
            <a:r>
              <a:rPr lang="en-US" dirty="0"/>
              <a:t>Nonconvex optimization: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(Mixed) integer linear programming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(Mixed) integer quadratic programming</a:t>
            </a:r>
          </a:p>
          <a:p>
            <a:r>
              <a:rPr lang="en-US" dirty="0"/>
              <a:t>Incomplete heuristic &amp; greedy methods</a:t>
            </a:r>
          </a:p>
          <a:p>
            <a:endParaRPr lang="en-US" dirty="0"/>
          </a:p>
          <a:p>
            <a:r>
              <a:rPr lang="en-US" dirty="0"/>
              <a:t>Care about </a:t>
            </a:r>
            <a:r>
              <a:rPr lang="en-US" dirty="0">
                <a:solidFill>
                  <a:schemeClr val="tx2"/>
                </a:solidFill>
              </a:rPr>
              <a:t>maximization</a:t>
            </a:r>
            <a:r>
              <a:rPr lang="en-US" dirty="0"/>
              <a:t> (social welfare, profit), </a:t>
            </a:r>
            <a:r>
              <a:rPr lang="en-US" dirty="0">
                <a:solidFill>
                  <a:schemeClr val="tx2"/>
                </a:solidFill>
              </a:rPr>
              <a:t>minimization</a:t>
            </a:r>
            <a:r>
              <a:rPr lang="en-US" dirty="0"/>
              <a:t> (regret, loss), or simple </a:t>
            </a:r>
            <a:r>
              <a:rPr lang="en-US" dirty="0">
                <a:solidFill>
                  <a:schemeClr val="tx2"/>
                </a:solidFill>
              </a:rPr>
              <a:t>feasibility</a:t>
            </a:r>
            <a:r>
              <a:rPr lang="en-US" dirty="0"/>
              <a:t> (does a stable matching with couples exist?)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D7ED6-A087-474D-B261-B2B1BFD3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C7D90-44C0-494A-A2E9-C4385AFD9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63399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A764-3015-2C44-B29F-24C4C959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Correlated Equilibrium for chicken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95395-EFDC-4849-8B77-1C71E6B78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F8484D-D111-2749-9C42-2F985DC829BC}"/>
              </a:ext>
            </a:extLst>
          </p:cNvPr>
          <p:cNvGrpSpPr/>
          <p:nvPr/>
        </p:nvGrpSpPr>
        <p:grpSpPr>
          <a:xfrm>
            <a:off x="1432130" y="1954924"/>
            <a:ext cx="7391247" cy="4317098"/>
            <a:chOff x="2096115" y="914400"/>
            <a:chExt cx="3136484" cy="2003718"/>
          </a:xfrm>
        </p:grpSpPr>
        <p:graphicFrame>
          <p:nvGraphicFramePr>
            <p:cNvPr id="11" name="Group 3">
              <a:extLst>
                <a:ext uri="{FF2B5EF4-FFF2-40B4-BE49-F238E27FC236}">
                  <a16:creationId xmlns:a16="http://schemas.microsoft.com/office/drawing/2014/main" id="{3D40A1E6-6D9F-F44D-A468-7CD9A5EE493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087327" y="1351131"/>
            <a:ext cx="2145272" cy="1424380"/>
          </p:xfrm>
          <a:graphic>
            <a:graphicData uri="http://schemas.openxmlformats.org/drawingml/2006/table">
              <a:tbl>
                <a:tblPr/>
                <a:tblGrid>
                  <a:gridCol w="253824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1717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1476241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marL="180544" marR="180544" marT="90272" marB="90272"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marL="180544" marR="180544" marT="90272" marB="90272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592648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marL="180544" marR="180544" marT="90272" marB="90272"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marL="180544" marR="180544" marT="90272" marB="90272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7" name="Text Box 19">
              <a:extLst>
                <a:ext uri="{FF2B5EF4-FFF2-40B4-BE49-F238E27FC236}">
                  <a16:creationId xmlns:a16="http://schemas.microsoft.com/office/drawing/2014/main" id="{AE2374E0-B6DF-DB44-ADEE-4EC706EB93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20%</a:t>
              </a:r>
            </a:p>
          </p:txBody>
        </p:sp>
        <p:sp>
          <p:nvSpPr>
            <p:cNvPr id="8" name="Text Box 20">
              <a:extLst>
                <a:ext uri="{FF2B5EF4-FFF2-40B4-BE49-F238E27FC236}">
                  <a16:creationId xmlns:a16="http://schemas.microsoft.com/office/drawing/2014/main" id="{609E6FAD-E8BD-414E-B391-150D16B5EB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9867" y="261034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40%</a:t>
              </a:r>
            </a:p>
          </p:txBody>
        </p:sp>
        <p:sp>
          <p:nvSpPr>
            <p:cNvPr id="9" name="Text Box 21">
              <a:extLst>
                <a:ext uri="{FF2B5EF4-FFF2-40B4-BE49-F238E27FC236}">
                  <a16:creationId xmlns:a16="http://schemas.microsoft.com/office/drawing/2014/main" id="{02A1BF34-1401-8A43-AEEF-E164E660F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6686" y="1874350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40%</a:t>
              </a:r>
            </a:p>
          </p:txBody>
        </p:sp>
        <p:sp>
          <p:nvSpPr>
            <p:cNvPr id="10" name="Text Box 22">
              <a:extLst>
                <a:ext uri="{FF2B5EF4-FFF2-40B4-BE49-F238E27FC236}">
                  <a16:creationId xmlns:a16="http://schemas.microsoft.com/office/drawing/2014/main" id="{92E82AD2-4D19-B840-B986-E45D0C9262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6380" y="2589420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0%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ED1BBD-B21F-8241-B01B-8F6B1B2C1222}"/>
                </a:ext>
              </a:extLst>
            </p:cNvPr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3" name="Text Box 14">
                <a:extLst>
                  <a:ext uri="{FF2B5EF4-FFF2-40B4-BE49-F238E27FC236}">
                    <a16:creationId xmlns:a16="http://schemas.microsoft.com/office/drawing/2014/main" id="{A8F2C4C4-3829-3543-83C9-D1D2098FC3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4" name="Text Box 15">
                <a:extLst>
                  <a:ext uri="{FF2B5EF4-FFF2-40B4-BE49-F238E27FC236}">
                    <a16:creationId xmlns:a16="http://schemas.microsoft.com/office/drawing/2014/main" id="{DB471BB0-DA95-C145-A49E-1CFFA55366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5" name="Text Box 16">
                <a:extLst>
                  <a:ext uri="{FF2B5EF4-FFF2-40B4-BE49-F238E27FC236}">
                    <a16:creationId xmlns:a16="http://schemas.microsoft.com/office/drawing/2014/main" id="{AAE36A4F-7F2E-D946-9C47-E8AF79C080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7">
                <a:extLst>
                  <a:ext uri="{FF2B5EF4-FFF2-40B4-BE49-F238E27FC236}">
                    <a16:creationId xmlns:a16="http://schemas.microsoft.com/office/drawing/2014/main" id="{1C0D17D9-6376-D343-B541-271803529E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7" name="Picture 16" descr="MCj03985250000[1]">
                <a:extLst>
                  <a:ext uri="{FF2B5EF4-FFF2-40B4-BE49-F238E27FC236}">
                    <a16:creationId xmlns:a16="http://schemas.microsoft.com/office/drawing/2014/main" id="{E71FA898-5FA7-E14F-86BB-7A0A04F241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683617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17" descr="MCj03985230000[1]">
                <a:extLst>
                  <a:ext uri="{FF2B5EF4-FFF2-40B4-BE49-F238E27FC236}">
                    <a16:creationId xmlns:a16="http://schemas.microsoft.com/office/drawing/2014/main" id="{7B57D2EF-FD87-204D-84E2-0EBFB3472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6466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343EF4B8-E20B-2844-AB3C-AC5A2D9A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358187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C.E. </a:t>
            </a:r>
            <a:r>
              <a:rPr lang="en-US" altLang="en-US" dirty="0"/>
              <a:t>for Chicken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Why is this a correlated equilibrium?</a:t>
            </a:r>
          </a:p>
          <a:p>
            <a:endParaRPr lang="en-US" altLang="en-US" dirty="0"/>
          </a:p>
          <a:p>
            <a:r>
              <a:rPr lang="en-US" altLang="en-US" dirty="0"/>
              <a:t>Suppose the mediator tells Row to Dodge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From Row’s perspective, the conditional probability that Col was told to Dodge is </a:t>
            </a:r>
            <a:br>
              <a:rPr lang="en-US" altLang="en-US" b="0" dirty="0"/>
            </a:br>
            <a:r>
              <a:rPr lang="en-US" altLang="en-US" b="0" dirty="0"/>
              <a:t>	20% / (20% + 40%) = 1/3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the expected utility of Dodging is (2/3)*(-1) = -2/3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But the expected utility of Straight is (1/3)*1 + (2/3)*(-5) = -3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Row wants to follow the recommendation</a:t>
            </a:r>
          </a:p>
          <a:p>
            <a:r>
              <a:rPr lang="en-US" altLang="en-US" dirty="0"/>
              <a:t>If Row is told to go Straight, he knows that Col was told to Dodge, so again Row wants to follow the recommendation</a:t>
            </a:r>
          </a:p>
          <a:p>
            <a:r>
              <a:rPr lang="en-US" altLang="en-US" dirty="0"/>
              <a:t>Similar for Col</a:t>
            </a:r>
          </a:p>
          <a:p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4D062F-DB18-194A-9AB8-81FF0CCA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21</a:t>
            </a:fld>
            <a:endParaRPr lang="en-US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6412135" y="624575"/>
            <a:ext cx="3537767" cy="1977951"/>
            <a:chOff x="2096115" y="914400"/>
            <a:chExt cx="3537767" cy="1977951"/>
          </a:xfrm>
        </p:grpSpPr>
        <p:sp>
          <p:nvSpPr>
            <p:cNvPr id="39955" name="Text Box 19"/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20%</a:t>
              </a:r>
            </a:p>
          </p:txBody>
        </p:sp>
        <p:sp>
          <p:nvSpPr>
            <p:cNvPr id="39956" name="Text Box 20"/>
            <p:cNvSpPr txBox="1">
              <a:spLocks noChangeArrowheads="1"/>
            </p:cNvSpPr>
            <p:nvPr/>
          </p:nvSpPr>
          <p:spPr bwMode="auto">
            <a:xfrm>
              <a:off x="3456187" y="255127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7" name="Text Box 21"/>
            <p:cNvSpPr txBox="1">
              <a:spLocks noChangeArrowheads="1"/>
            </p:cNvSpPr>
            <p:nvPr/>
          </p:nvSpPr>
          <p:spPr bwMode="auto">
            <a:xfrm>
              <a:off x="4738553" y="189333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8" name="Text Box 22"/>
            <p:cNvSpPr txBox="1">
              <a:spLocks noChangeArrowheads="1"/>
            </p:cNvSpPr>
            <p:nvPr/>
          </p:nvSpPr>
          <p:spPr bwMode="auto">
            <a:xfrm>
              <a:off x="4788247" y="2555012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0%</a:t>
              </a:r>
            </a:p>
          </p:txBody>
        </p:sp>
        <p:graphicFrame>
          <p:nvGraphicFramePr>
            <p:cNvPr id="13" name="Group 3"/>
            <p:cNvGraphicFramePr>
              <a:graphicFrameLocks/>
            </p:cNvGraphicFramePr>
            <p:nvPr/>
          </p:nvGraphicFramePr>
          <p:xfrm>
            <a:off x="3158969" y="1494518"/>
            <a:ext cx="2474913" cy="1397833"/>
          </p:xfrm>
          <a:graphic>
            <a:graphicData uri="http://schemas.openxmlformats.org/drawingml/2006/table">
              <a:tbl>
                <a:tblPr/>
                <a:tblGrid>
                  <a:gridCol w="1120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5392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672406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2542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4" name="Group 13"/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9" name="Picture 18" descr="MCj0398525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754583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9" descr="MCj03985230000[1]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9657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DDCA0-6674-2043-881C-29D3C88C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839755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5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LP Example: Correlated Equilibria For N Players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dirty="0"/>
              <a:t>Recall: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</a:t>
            </a:r>
            <a:r>
              <a:rPr lang="en-US" altLang="en-US" b="0" dirty="0">
                <a:solidFill>
                  <a:schemeClr val="tx2"/>
                </a:solidFill>
              </a:rPr>
              <a:t>correlated equilibrium</a:t>
            </a:r>
            <a:r>
              <a:rPr lang="en-US" altLang="en-US" b="0" dirty="0"/>
              <a:t> is a distribution over pure-strategy profiles so that every player wants to follow the recommendation of the arbitrator</a:t>
            </a:r>
          </a:p>
          <a:p>
            <a:endParaRPr lang="en-US" altLang="en-US" dirty="0"/>
          </a:p>
          <a:p>
            <a:r>
              <a:rPr lang="en-US" altLang="en-US" dirty="0"/>
              <a:t>Variables are now </a:t>
            </a:r>
            <a:r>
              <a:rPr lang="en-US" altLang="en-US" dirty="0" err="1"/>
              <a:t>p</a:t>
            </a:r>
            <a:r>
              <a:rPr lang="en-US" altLang="en-US" baseline="-25000" dirty="0" err="1"/>
              <a:t>s</a:t>
            </a:r>
            <a:r>
              <a:rPr lang="en-US" altLang="en-US" dirty="0"/>
              <a:t> where s is a profile of pure strategies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Can enumerate!  E.g., p</a:t>
            </a:r>
            <a:r>
              <a:rPr lang="en-US" altLang="en-US" baseline="-25000" dirty="0"/>
              <a:t>{Row=Dodge, Col=Straight}</a:t>
            </a:r>
            <a:r>
              <a:rPr lang="en-US" altLang="en-US" dirty="0"/>
              <a:t> = 0.3</a:t>
            </a:r>
          </a:p>
          <a:p>
            <a:endParaRPr lang="en-US" altLang="en-US" dirty="0"/>
          </a:p>
          <a:p>
            <a:r>
              <a:rPr lang="en-US" altLang="en-US" dirty="0"/>
              <a:t>maximize </a:t>
            </a:r>
            <a:r>
              <a:rPr lang="en-US" altLang="en-US" dirty="0">
                <a:solidFill>
                  <a:schemeClr val="tx2"/>
                </a:solidFill>
              </a:rPr>
              <a:t>whatever you like (e.g., social welfare)</a:t>
            </a:r>
          </a:p>
          <a:p>
            <a:r>
              <a:rPr lang="en-US" altLang="en-US" dirty="0"/>
              <a:t>subject to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for any </a:t>
            </a:r>
            <a:r>
              <a:rPr lang="en-US" altLang="en-US" b="0" dirty="0" err="1"/>
              <a:t>i</a:t>
            </a:r>
            <a:r>
              <a:rPr lang="en-US" altLang="en-US" b="0" dirty="0"/>
              <a:t>, </a:t>
            </a:r>
            <a:r>
              <a:rPr lang="en-US" altLang="en-US" b="0" dirty="0" err="1"/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, </a:t>
            </a:r>
            <a:r>
              <a:rPr lang="en-US" altLang="en-US" b="0" dirty="0" err="1"/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 p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, 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) 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u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, </a:t>
            </a:r>
            <a:r>
              <a:rPr lang="en-US" altLang="en-US" b="0" dirty="0"/>
              <a:t>s</a:t>
            </a:r>
            <a:r>
              <a:rPr lang="en-US" altLang="en-US" b="0" baseline="-25000" dirty="0"/>
              <a:t>-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) ≥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 p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, 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) 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u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’, </a:t>
            </a:r>
            <a:r>
              <a:rPr lang="en-US" altLang="en-US" b="0" dirty="0"/>
              <a:t>s</a:t>
            </a:r>
            <a:r>
              <a:rPr lang="en-US" altLang="en-US" b="0" baseline="-25000" dirty="0"/>
              <a:t>-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) </a:t>
            </a:r>
            <a:endParaRPr lang="en-US" altLang="en-US" b="0" baseline="-25000" dirty="0">
              <a:ea typeface="Times New Roman" charset="0"/>
              <a:cs typeface="Times New Roman" charset="0"/>
            </a:endParaRPr>
          </a:p>
          <a:p>
            <a:pPr marL="160020" indent="-342900">
              <a:buFont typeface="Arial" charset="0"/>
              <a:buChar char="•"/>
            </a:pP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s</a:t>
            </a:r>
            <a:r>
              <a:rPr lang="en-US" altLang="en-US" b="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p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= 1</a:t>
            </a:r>
          </a:p>
          <a:p>
            <a:pPr marL="160020" indent="-342900">
              <a:buFont typeface="Arial" charset="0"/>
              <a:buChar char="•"/>
            </a:pPr>
            <a:endParaRPr lang="en-US" altLang="en-US" b="0" dirty="0"/>
          </a:p>
          <a:p>
            <a:r>
              <a:rPr lang="en-US" altLang="en-US" b="0" dirty="0"/>
              <a:t>(Minor aside: this has #variables exponential in the input; the dual just has #constraints exponential, though, so ellipsoid solves in PTIME.)</a:t>
            </a:r>
          </a:p>
          <a:p>
            <a:endParaRPr lang="en-US" alt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67465B-53E5-C44A-9D3D-128E149B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44A052-0A10-2847-88D4-714FAE20B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4546897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Linear Algebra Recap: Positive Definite Matrix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752601"/>
                <a:ext cx="6415570" cy="4373563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ja-JP" dirty="0"/>
                  <a:t>A linear transform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-US" altLang="ja-JP" dirty="0"/>
                  <a:t> is called </a:t>
                </a:r>
                <a:r>
                  <a:rPr kumimoji="1" lang="en-US" altLang="ja-JP" dirty="0">
                    <a:solidFill>
                      <a:schemeClr val="tx2"/>
                    </a:solidFill>
                  </a:rPr>
                  <a:t>positive definite</a:t>
                </a:r>
                <a:r>
                  <a:rPr kumimoji="1" lang="en-US" altLang="ja-JP" dirty="0"/>
                  <a:t> (written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≻0</m:t>
                    </m:r>
                  </m:oMath>
                </a14:m>
                <a:r>
                  <a:rPr kumimoji="1" lang="en-US" altLang="ja-JP" dirty="0"/>
                  <a:t>) if, for any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-US" altLang="ja-JP" dirty="0"/>
                  <a:t>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en-US" altLang="ja-JP" dirty="0"/>
              </a:p>
              <a:p>
                <a:r>
                  <a:rPr lang="en-US" altLang="ja-JP" dirty="0">
                    <a:sym typeface="Wingdings" pitchFamily="2" charset="2"/>
                  </a:rPr>
                  <a:t> </a:t>
                </a:r>
                <a:r>
                  <a:rPr lang="en-US" altLang="ja-JP" dirty="0"/>
                  <a:t>you can see that this 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ja-JP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ja-JP" dirty="0"/>
                  <a:t>. </a:t>
                </a:r>
              </a:p>
              <a:p>
                <a:r>
                  <a:rPr lang="en-US" altLang="ja-JP" dirty="0">
                    <a:sym typeface="Wingdings" pitchFamily="2" charset="2"/>
                  </a:rPr>
                  <a:t></a:t>
                </a:r>
                <a:r>
                  <a:rPr lang="en-US" altLang="ja-JP" dirty="0"/>
                  <a:t> this means that a matrix is positive definite if and only if the output of the transform,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ja-JP" dirty="0"/>
                  <a:t>, is never rotated away from the input,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ja-JP" dirty="0"/>
                  <a:t>, by 90 degrees or more!  </a:t>
                </a:r>
                <a:r>
                  <a:rPr lang="en-US" altLang="ja-JP" dirty="0">
                    <a:sym typeface="Wingdings" panose="05000000000000000000" pitchFamily="2" charset="2"/>
                  </a:rPr>
                  <a:t> (useful geometric intuition)</a:t>
                </a:r>
                <a:endParaRPr lang="en-US" altLang="ja-JP" dirty="0"/>
              </a:p>
              <a:p>
                <a:r>
                  <a:rPr lang="en-US" altLang="ja-JP" dirty="0"/>
                  <a:t>For example, the matrix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ja-JP" dirty="0"/>
                  <a:t> is positive-definite.</a:t>
                </a:r>
              </a:p>
              <a:p>
                <a:endParaRPr kumimoji="1" lang="en-US" altLang="ja-JP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752601"/>
                <a:ext cx="6415570" cy="4373563"/>
              </a:xfrm>
              <a:blipFill>
                <a:blip r:embed="rId2"/>
                <a:stretch>
                  <a:fillRect l="-990"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C7BFAE-09ED-754D-BC49-242512A6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0D0D3B7-53CE-7846-ACE4-FA6C43FF0AC9}"/>
              </a:ext>
            </a:extLst>
          </p:cNvPr>
          <p:cNvGrpSpPr/>
          <p:nvPr/>
        </p:nvGrpSpPr>
        <p:grpSpPr>
          <a:xfrm>
            <a:off x="7849522" y="1524318"/>
            <a:ext cx="2996702" cy="3949086"/>
            <a:chOff x="5316718" y="1649730"/>
            <a:chExt cx="2996702" cy="3949086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5316718" y="2794458"/>
              <a:ext cx="2050330" cy="282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 flipV="1">
              <a:off x="6301740" y="1946910"/>
              <a:ext cx="7620" cy="16687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5928360" y="2445365"/>
              <a:ext cx="358141" cy="3773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286500" y="2226469"/>
              <a:ext cx="0" cy="59627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46" idx="7"/>
            </p:cNvCxnSpPr>
            <p:nvPr/>
          </p:nvCxnSpPr>
          <p:spPr>
            <a:xfrm flipV="1">
              <a:off x="6324600" y="2395100"/>
              <a:ext cx="321982" cy="39935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09361" y="2794458"/>
              <a:ext cx="480059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330440" y="267081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0440" y="2670810"/>
                  <a:ext cx="274320" cy="300082"/>
                </a:xfrm>
                <a:prstGeom prst="rect">
                  <a:avLst/>
                </a:prstGeom>
                <a:blipFill>
                  <a:blip r:embed="rId3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149340" y="164973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340" y="1649730"/>
                  <a:ext cx="274320" cy="300082"/>
                </a:xfrm>
                <a:prstGeom prst="rect">
                  <a:avLst/>
                </a:prstGeom>
                <a:blipFill>
                  <a:blip r:embed="rId4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/>
            <p:nvPr/>
          </p:nvCxnSpPr>
          <p:spPr>
            <a:xfrm>
              <a:off x="6025378" y="4661358"/>
              <a:ext cx="2050330" cy="282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7010400" y="3813810"/>
              <a:ext cx="7620" cy="16687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7017691" y="4044609"/>
              <a:ext cx="329" cy="64503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6995160" y="3714750"/>
              <a:ext cx="335280" cy="97488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33260" y="4072890"/>
              <a:ext cx="571501" cy="58846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7018021" y="4661358"/>
              <a:ext cx="480059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8039100" y="453771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9100" y="4537710"/>
                  <a:ext cx="274320" cy="300082"/>
                </a:xfrm>
                <a:prstGeom prst="rect">
                  <a:avLst/>
                </a:prstGeom>
                <a:blipFill>
                  <a:blip r:embed="rId5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682740" y="351663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740" y="3516630"/>
                  <a:ext cx="274320" cy="300082"/>
                </a:xfrm>
                <a:prstGeom prst="rect">
                  <a:avLst/>
                </a:prstGeom>
                <a:blipFill>
                  <a:blip r:embed="rId6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Oval 45"/>
            <p:cNvSpPr/>
            <p:nvPr/>
          </p:nvSpPr>
          <p:spPr>
            <a:xfrm>
              <a:off x="5814061" y="2248915"/>
              <a:ext cx="975359" cy="9982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350"/>
            </a:p>
          </p:txBody>
        </p:sp>
        <p:sp>
          <p:nvSpPr>
            <p:cNvPr id="50" name="Oval 49"/>
            <p:cNvSpPr/>
            <p:nvPr/>
          </p:nvSpPr>
          <p:spPr>
            <a:xfrm rot="1475313">
              <a:off x="6671995" y="3668951"/>
              <a:ext cx="812769" cy="19298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350"/>
            </a:p>
          </p:txBody>
        </p:sp>
        <p:sp>
          <p:nvSpPr>
            <p:cNvPr id="4" name="Down Arrow 3"/>
            <p:cNvSpPr/>
            <p:nvPr/>
          </p:nvSpPr>
          <p:spPr>
            <a:xfrm rot="19235698">
              <a:off x="6486114" y="3176430"/>
              <a:ext cx="502919" cy="3685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50" dirty="0"/>
                <a:t>A</a:t>
              </a:r>
              <a:endParaRPr kumimoji="1" lang="ja-JP" altLang="en-US" sz="135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340D09-A56D-E143-BBEF-0842373D0C25}"/>
              </a:ext>
            </a:extLst>
          </p:cNvPr>
          <p:cNvSpPr txBox="1"/>
          <p:nvPr/>
        </p:nvSpPr>
        <p:spPr>
          <a:xfrm>
            <a:off x="1524000" y="6551394"/>
            <a:ext cx="5568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chemeClr val="accent1"/>
                </a:solidFill>
              </a:rPr>
              <a:t>Slide thanks to Mark Hasegawa-Johnson</a:t>
            </a:r>
            <a:endParaRPr lang="en-US" sz="1400" i="1" dirty="0">
              <a:solidFill>
                <a:schemeClr val="accent1"/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F631A4A-157A-9043-8935-B25524216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72160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Symbol" charset="2"/>
              </a:rPr>
              <a:t>A “QP” is an optimization problem with a quadratic objective function and linear constraints.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Symbol" charset="2"/>
              </a:rPr>
              <a:t>Quadratic functions 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convex </a:t>
            </a:r>
            <a:r>
              <a:rPr lang="en-US" b="0" dirty="0">
                <a:sym typeface="Wingdings"/>
              </a:rPr>
              <a:t>(“looks like a cup”)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Feasibility polytope also convex</a:t>
            </a:r>
          </a:p>
          <a:p>
            <a:r>
              <a:rPr lang="en-US" dirty="0">
                <a:sym typeface="Wingdings"/>
              </a:rPr>
              <a:t>Can also have </a:t>
            </a:r>
            <a:r>
              <a:rPr lang="en-US" dirty="0" err="1">
                <a:sym typeface="Wingdings"/>
              </a:rPr>
              <a:t>quadratically</a:t>
            </a:r>
            <a:r>
              <a:rPr lang="en-US" dirty="0">
                <a:sym typeface="Wingdings"/>
              </a:rPr>
              <a:t>-constrained QPs, </a:t>
            </a:r>
            <a:r>
              <a:rPr lang="en-US" dirty="0" err="1">
                <a:sym typeface="Wingdings"/>
              </a:rPr>
              <a:t>etc</a:t>
            </a:r>
            <a:endParaRPr lang="en-US" dirty="0">
              <a:sym typeface="Wingdings"/>
            </a:endParaRPr>
          </a:p>
          <a:p>
            <a:r>
              <a:rPr lang="en-US" altLang="ko-KR" dirty="0"/>
              <a:t>General objective:</a:t>
            </a:r>
            <a:r>
              <a:rPr lang="en-US" altLang="ko-KR" b="0" dirty="0"/>
              <a:t>  min/max  	</a:t>
            </a:r>
            <a:r>
              <a:rPr lang="en-US" altLang="ko-KR" dirty="0" err="1"/>
              <a:t>x</a:t>
            </a:r>
            <a:r>
              <a:rPr lang="en-US" altLang="ko-KR" b="0" i="1" dirty="0" err="1"/>
              <a:t>Q</a:t>
            </a:r>
            <a:r>
              <a:rPr lang="en-US" altLang="ko-KR" dirty="0" err="1"/>
              <a:t>x</a:t>
            </a:r>
            <a:r>
              <a:rPr lang="en-US" altLang="ko-KR" dirty="0"/>
              <a:t> + </a:t>
            </a:r>
            <a:r>
              <a:rPr lang="en-US" altLang="ko-KR" dirty="0" err="1"/>
              <a:t>c</a:t>
            </a:r>
            <a:r>
              <a:rPr lang="en-US" altLang="ko-KR" b="0" baseline="30000" dirty="0" err="1"/>
              <a:t>T</a:t>
            </a:r>
            <a:r>
              <a:rPr lang="en-US" altLang="ko-KR" dirty="0" err="1"/>
              <a:t>x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Sometimes these problems are easy to solve: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</a:t>
            </a:r>
            <a:r>
              <a:rPr lang="en-US" b="0" i="1" dirty="0">
                <a:sym typeface="Wingdings"/>
              </a:rPr>
              <a:t>Q</a:t>
            </a:r>
            <a:r>
              <a:rPr lang="en-US" b="0" dirty="0">
                <a:sym typeface="Wingdings"/>
              </a:rPr>
              <a:t> is positive definite, solvable in polynomial time</a:t>
            </a:r>
          </a:p>
          <a:p>
            <a:r>
              <a:rPr lang="en-US" dirty="0">
                <a:sym typeface="Wingdings"/>
              </a:rPr>
              <a:t>Sometimes they’re not: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</a:t>
            </a:r>
            <a:r>
              <a:rPr lang="en-US" b="0" i="1" dirty="0">
                <a:sym typeface="Wingdings"/>
              </a:rPr>
              <a:t>Q</a:t>
            </a:r>
            <a:r>
              <a:rPr lang="en-US" b="0" dirty="0">
                <a:sym typeface="Wingdings"/>
              </a:rPr>
              <a:t> is in indefinite, the problem is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non-convex</a:t>
            </a:r>
            <a:r>
              <a:rPr lang="en-US" b="0" dirty="0">
                <a:sym typeface="Wingdings"/>
              </a:rPr>
              <a:t> and NP-hard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68D81-7B57-364F-B283-2551AD9B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7012" y="2510559"/>
            <a:ext cx="2082588" cy="156194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9D8BF-947E-2349-8402-355E1BA1C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10913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if we’re not convex?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Global optimization</a:t>
            </a:r>
            <a:r>
              <a:rPr lang="en-US" dirty="0"/>
              <a:t> problems deal with (un)constrained optimization of functions with many local optima: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Solve to optimality?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Try hard to find a good local optimum?</a:t>
            </a:r>
          </a:p>
          <a:p>
            <a:r>
              <a:rPr lang="en-US" dirty="0"/>
              <a:t>Every (non-trivial) discrete problem is non-convex: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(Try to draw a line between two points in the feasible space.)</a:t>
            </a:r>
          </a:p>
          <a:p>
            <a:r>
              <a:rPr lang="en-US" dirty="0">
                <a:solidFill>
                  <a:schemeClr val="tx2"/>
                </a:solidFill>
              </a:rPr>
              <a:t>Combinatorial optimization</a:t>
            </a:r>
            <a:r>
              <a:rPr lang="en-US" dirty="0"/>
              <a:t>: an optimization problem where at least some of the variables are discrete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Still called “linear” if constraints are linear functions of the discrete variables, “quadratic,” </a:t>
            </a:r>
            <a:r>
              <a:rPr lang="en-US" b="0" dirty="0" err="1"/>
              <a:t>etc</a:t>
            </a:r>
            <a:r>
              <a:rPr lang="en-US" b="0" dirty="0"/>
              <a:t> </a:t>
            </a:r>
            <a:r>
              <a:rPr lang="is-IS" b="0" dirty="0"/>
              <a:t>…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7BD52-4E24-8C40-922F-63FC28306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48349-E752-A348-AA2C-98B2F54B1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40230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Modified LP From Earlier </a:t>
            </a:r>
            <a:r>
              <a:rPr lang="is-IS" altLang="en-US" dirty="0"/>
              <a:t>…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30x + 20y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3"/>
                </a:solidFill>
              </a:rPr>
              <a:t>4x + 2y ≤ 15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</a:t>
            </a:r>
          </a:p>
          <a:p>
            <a:endParaRPr lang="en-US" altLang="en-US" dirty="0"/>
          </a:p>
          <a:p>
            <a:endParaRPr lang="en-US" altLang="en-US" i="1" dirty="0"/>
          </a:p>
        </p:txBody>
      </p:sp>
      <p:sp>
        <p:nvSpPr>
          <p:cNvPr id="227332" name="Rectangle 4"/>
          <p:cNvSpPr>
            <a:spLocks noChangeArrowheads="1"/>
          </p:cNvSpPr>
          <p:nvPr/>
        </p:nvSpPr>
        <p:spPr bwMode="auto">
          <a:xfrm>
            <a:off x="4682922" y="1746816"/>
            <a:ext cx="4807324" cy="224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/>
          <a:lstStyle>
            <a:lvl1pPr marL="368300" indent="-3683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24000"/>
              </a:lnSpc>
              <a:spcBef>
                <a:spcPts val="794"/>
              </a:spcBef>
              <a:buClr>
                <a:schemeClr val="tx1"/>
              </a:buClr>
            </a:pPr>
            <a:r>
              <a:rPr lang="en-US" altLang="en-US" sz="2000" dirty="0">
                <a:solidFill>
                  <a:srgbClr val="000000"/>
                </a:solidFill>
                <a:latin typeface="Arial" charset="0"/>
              </a:rPr>
              <a:t>Optimal solution: x = 2.5, y = 2.5</a:t>
            </a:r>
          </a:p>
          <a:p>
            <a:pPr eaLnBrk="1" hangingPunct="1">
              <a:lnSpc>
                <a:spcPct val="124000"/>
              </a:lnSpc>
              <a:spcBef>
                <a:spcPts val="794"/>
              </a:spcBef>
              <a:buClr>
                <a:schemeClr val="tx1"/>
              </a:buClr>
            </a:pPr>
            <a:r>
              <a:rPr lang="en-US" altLang="en-US" sz="2000" dirty="0">
                <a:solidFill>
                  <a:srgbClr val="000000"/>
                </a:solidFill>
                <a:latin typeface="Arial" charset="0"/>
              </a:rPr>
              <a:t>Solution value: 7.5 + 5 = 12.5</a:t>
            </a:r>
          </a:p>
          <a:p>
            <a:pPr eaLnBrk="1" hangingPunct="1">
              <a:lnSpc>
                <a:spcPct val="124000"/>
              </a:lnSpc>
              <a:spcBef>
                <a:spcPts val="794"/>
              </a:spcBef>
              <a:buClr>
                <a:schemeClr val="tx1"/>
              </a:buClr>
            </a:pPr>
            <a:r>
              <a:rPr lang="en-US" altLang="en-US" sz="2000" b="1" dirty="0">
                <a:solidFill>
                  <a:schemeClr val="tx2"/>
                </a:solidFill>
                <a:latin typeface="Arial" charset="0"/>
              </a:rPr>
              <a:t>Partial paintings ...?</a:t>
            </a:r>
          </a:p>
        </p:txBody>
      </p:sp>
      <p:sp>
        <p:nvSpPr>
          <p:cNvPr id="5125" name="Oval 5"/>
          <p:cNvSpPr>
            <a:spLocks noChangeArrowheads="1"/>
          </p:cNvSpPr>
          <p:nvPr/>
        </p:nvSpPr>
        <p:spPr bwMode="auto">
          <a:xfrm>
            <a:off x="1728866" y="2581233"/>
            <a:ext cx="591110" cy="533681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10" name="TextBox 9"/>
          <p:cNvSpPr txBox="1"/>
          <p:nvPr/>
        </p:nvSpPr>
        <p:spPr>
          <a:xfrm>
            <a:off x="-166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33" y="3849475"/>
            <a:ext cx="3611098" cy="23327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B177D-B021-A54A-A5C6-CBEE95FE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5D0888-39EA-B040-9203-FA26DEF15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07538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uiExpand="1"/>
      <p:bldP spid="51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Integer (linear) program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30x + 20y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3"/>
                </a:solidFill>
              </a:rPr>
              <a:t>4x + 2y ≤ 15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0, integer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0, integer</a:t>
            </a:r>
          </a:p>
          <a:p>
            <a:endParaRPr lang="en-US" altLang="en-US" dirty="0"/>
          </a:p>
          <a:p>
            <a:endParaRPr lang="en-US" altLang="en-US" i="1" dirty="0"/>
          </a:p>
        </p:txBody>
      </p:sp>
      <p:sp>
        <p:nvSpPr>
          <p:cNvPr id="228356" name="Oval 4"/>
          <p:cNvSpPr>
            <a:spLocks noChangeArrowheads="1"/>
          </p:cNvSpPr>
          <p:nvPr/>
        </p:nvSpPr>
        <p:spPr bwMode="auto">
          <a:xfrm>
            <a:off x="5207934" y="3810001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6149" name="Line 5"/>
          <p:cNvSpPr>
            <a:spLocks noChangeShapeType="1"/>
          </p:cNvSpPr>
          <p:nvPr/>
        </p:nvSpPr>
        <p:spPr bwMode="auto">
          <a:xfrm>
            <a:off x="5282173" y="1599640"/>
            <a:ext cx="0" cy="44963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50" name="Line 6"/>
          <p:cNvSpPr>
            <a:spLocks noChangeShapeType="1"/>
          </p:cNvSpPr>
          <p:nvPr/>
        </p:nvSpPr>
        <p:spPr bwMode="auto">
          <a:xfrm>
            <a:off x="5282174" y="6096000"/>
            <a:ext cx="451176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4838140" y="4724682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4838140" y="611000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0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4838140" y="373436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4838140" y="266700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6155" name="Text Box 11"/>
          <p:cNvSpPr txBox="1">
            <a:spLocks noChangeArrowheads="1"/>
          </p:cNvSpPr>
          <p:nvPr/>
        </p:nvSpPr>
        <p:spPr bwMode="auto">
          <a:xfrm>
            <a:off x="4838140" y="169068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6163235" y="611000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 dirty="0">
                <a:latin typeface="Arial" charset="0"/>
              </a:rPr>
              <a:t>2</a:t>
            </a:r>
          </a:p>
        </p:txBody>
      </p:sp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7192776" y="611000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6158" name="Text Box 14"/>
          <p:cNvSpPr txBox="1">
            <a:spLocks noChangeArrowheads="1"/>
          </p:cNvSpPr>
          <p:nvPr/>
        </p:nvSpPr>
        <p:spPr bwMode="auto">
          <a:xfrm>
            <a:off x="8227919" y="611000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6159" name="Text Box 15"/>
          <p:cNvSpPr txBox="1">
            <a:spLocks noChangeArrowheads="1"/>
          </p:cNvSpPr>
          <p:nvPr/>
        </p:nvSpPr>
        <p:spPr bwMode="auto">
          <a:xfrm>
            <a:off x="9270066" y="611000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5282175" y="2286000"/>
            <a:ext cx="1923209" cy="3810000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en-US" sz="1588"/>
          </a:p>
        </p:txBody>
      </p:sp>
      <p:sp>
        <p:nvSpPr>
          <p:cNvPr id="6161" name="Line 17"/>
          <p:cNvSpPr>
            <a:spLocks noChangeShapeType="1"/>
          </p:cNvSpPr>
          <p:nvPr/>
        </p:nvSpPr>
        <p:spPr bwMode="auto">
          <a:xfrm flipH="1" flipV="1">
            <a:off x="5282174" y="3885640"/>
            <a:ext cx="4141974" cy="221036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2" name="Line 18"/>
          <p:cNvSpPr>
            <a:spLocks noChangeShapeType="1"/>
          </p:cNvSpPr>
          <p:nvPr/>
        </p:nvSpPr>
        <p:spPr bwMode="auto">
          <a:xfrm>
            <a:off x="5282174" y="3429000"/>
            <a:ext cx="2588559" cy="266700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3" name="Line 19"/>
          <p:cNvSpPr>
            <a:spLocks noChangeShapeType="1"/>
          </p:cNvSpPr>
          <p:nvPr/>
        </p:nvSpPr>
        <p:spPr bwMode="auto">
          <a:xfrm flipH="1" flipV="1">
            <a:off x="5282174" y="4419321"/>
            <a:ext cx="1035143" cy="1676680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4" name="Line 20"/>
          <p:cNvSpPr>
            <a:spLocks noChangeShapeType="1"/>
          </p:cNvSpPr>
          <p:nvPr/>
        </p:nvSpPr>
        <p:spPr bwMode="auto">
          <a:xfrm flipH="1" flipV="1">
            <a:off x="5282174" y="2819682"/>
            <a:ext cx="1997449" cy="3276319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8373" name="Line 21"/>
          <p:cNvSpPr>
            <a:spLocks noChangeShapeType="1"/>
          </p:cNvSpPr>
          <p:nvPr/>
        </p:nvSpPr>
        <p:spPr bwMode="auto">
          <a:xfrm flipH="1">
            <a:off x="6540035" y="4343682"/>
            <a:ext cx="1035143" cy="30395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8374" name="Text Box 22"/>
          <p:cNvSpPr txBox="1">
            <a:spLocks noChangeArrowheads="1"/>
          </p:cNvSpPr>
          <p:nvPr/>
        </p:nvSpPr>
        <p:spPr bwMode="auto">
          <a:xfrm>
            <a:off x="7500939" y="3657321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LP solution: x=2.5, y=2.5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12.5)</a:t>
            </a:r>
          </a:p>
        </p:txBody>
      </p:sp>
      <p:sp>
        <p:nvSpPr>
          <p:cNvPr id="228375" name="Oval 23"/>
          <p:cNvSpPr>
            <a:spLocks noChangeArrowheads="1"/>
          </p:cNvSpPr>
          <p:nvPr/>
        </p:nvSpPr>
        <p:spPr bwMode="auto">
          <a:xfrm>
            <a:off x="5207934" y="4343681"/>
            <a:ext cx="148478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6" name="Oval 24"/>
          <p:cNvSpPr>
            <a:spLocks noChangeArrowheads="1"/>
          </p:cNvSpPr>
          <p:nvPr/>
        </p:nvSpPr>
        <p:spPr bwMode="auto">
          <a:xfrm>
            <a:off x="5207934" y="4877362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7" name="Oval 25"/>
          <p:cNvSpPr>
            <a:spLocks noChangeArrowheads="1"/>
          </p:cNvSpPr>
          <p:nvPr/>
        </p:nvSpPr>
        <p:spPr bwMode="auto">
          <a:xfrm>
            <a:off x="5207934" y="5409641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8" name="Oval 26"/>
          <p:cNvSpPr>
            <a:spLocks noChangeArrowheads="1"/>
          </p:cNvSpPr>
          <p:nvPr/>
        </p:nvSpPr>
        <p:spPr bwMode="auto">
          <a:xfrm>
            <a:off x="5207934" y="6020362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9" name="Oval 27"/>
          <p:cNvSpPr>
            <a:spLocks noChangeArrowheads="1"/>
          </p:cNvSpPr>
          <p:nvPr/>
        </p:nvSpPr>
        <p:spPr bwMode="auto">
          <a:xfrm>
            <a:off x="5651968" y="4343681"/>
            <a:ext cx="148478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0" name="Oval 28"/>
          <p:cNvSpPr>
            <a:spLocks noChangeArrowheads="1"/>
          </p:cNvSpPr>
          <p:nvPr/>
        </p:nvSpPr>
        <p:spPr bwMode="auto">
          <a:xfrm>
            <a:off x="5651968" y="4877362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1" name="Oval 29"/>
          <p:cNvSpPr>
            <a:spLocks noChangeArrowheads="1"/>
          </p:cNvSpPr>
          <p:nvPr/>
        </p:nvSpPr>
        <p:spPr bwMode="auto">
          <a:xfrm>
            <a:off x="5651968" y="5409641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2" name="Oval 30"/>
          <p:cNvSpPr>
            <a:spLocks noChangeArrowheads="1"/>
          </p:cNvSpPr>
          <p:nvPr/>
        </p:nvSpPr>
        <p:spPr bwMode="auto">
          <a:xfrm>
            <a:off x="5651968" y="6020362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3" name="Oval 31"/>
          <p:cNvSpPr>
            <a:spLocks noChangeArrowheads="1"/>
          </p:cNvSpPr>
          <p:nvPr/>
        </p:nvSpPr>
        <p:spPr bwMode="auto">
          <a:xfrm>
            <a:off x="6170241" y="4343681"/>
            <a:ext cx="147077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4" name="Oval 32"/>
          <p:cNvSpPr>
            <a:spLocks noChangeArrowheads="1"/>
          </p:cNvSpPr>
          <p:nvPr/>
        </p:nvSpPr>
        <p:spPr bwMode="auto">
          <a:xfrm>
            <a:off x="6170241" y="4877362"/>
            <a:ext cx="147077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5" name="Oval 33"/>
          <p:cNvSpPr>
            <a:spLocks noChangeArrowheads="1"/>
          </p:cNvSpPr>
          <p:nvPr/>
        </p:nvSpPr>
        <p:spPr bwMode="auto">
          <a:xfrm>
            <a:off x="6170241" y="5409641"/>
            <a:ext cx="147077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6" name="Oval 34"/>
          <p:cNvSpPr>
            <a:spLocks noChangeArrowheads="1"/>
          </p:cNvSpPr>
          <p:nvPr/>
        </p:nvSpPr>
        <p:spPr bwMode="auto">
          <a:xfrm>
            <a:off x="6170241" y="6020362"/>
            <a:ext cx="147077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7" name="Oval 35"/>
          <p:cNvSpPr>
            <a:spLocks noChangeArrowheads="1"/>
          </p:cNvSpPr>
          <p:nvPr/>
        </p:nvSpPr>
        <p:spPr bwMode="auto">
          <a:xfrm>
            <a:off x="6687111" y="5409641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8" name="Oval 36"/>
          <p:cNvSpPr>
            <a:spLocks noChangeArrowheads="1"/>
          </p:cNvSpPr>
          <p:nvPr/>
        </p:nvSpPr>
        <p:spPr bwMode="auto">
          <a:xfrm>
            <a:off x="6687111" y="6020362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9" name="Text Box 37"/>
          <p:cNvSpPr txBox="1">
            <a:spLocks noChangeArrowheads="1"/>
          </p:cNvSpPr>
          <p:nvPr/>
        </p:nvSpPr>
        <p:spPr bwMode="auto">
          <a:xfrm>
            <a:off x="6021763" y="2391057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IP solution: x=2, y=3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12)</a:t>
            </a:r>
          </a:p>
        </p:txBody>
      </p:sp>
      <p:sp>
        <p:nvSpPr>
          <p:cNvPr id="228390" name="Line 38"/>
          <p:cNvSpPr>
            <a:spLocks noChangeShapeType="1"/>
          </p:cNvSpPr>
          <p:nvPr/>
        </p:nvSpPr>
        <p:spPr bwMode="auto">
          <a:xfrm flipH="1">
            <a:off x="6317316" y="3657322"/>
            <a:ext cx="296956" cy="6093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A770-F54A-A34C-AD53-2AB54086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61F9BF-77A6-2349-9101-82B33669DCF2}"/>
              </a:ext>
            </a:extLst>
          </p:cNvPr>
          <p:cNvSpPr txBox="1"/>
          <p:nvPr/>
        </p:nvSpPr>
        <p:spPr>
          <a:xfrm>
            <a:off x="-166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2666FE-13F2-654A-9287-3AF5040E0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55924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6" grpId="0" animBg="1"/>
      <p:bldP spid="228373" grpId="0" animBg="1"/>
      <p:bldP spid="228374" grpId="0"/>
      <p:bldP spid="228375" grpId="0" animBg="1"/>
      <p:bldP spid="228376" grpId="0" animBg="1"/>
      <p:bldP spid="228377" grpId="0" animBg="1"/>
      <p:bldP spid="228378" grpId="0" animBg="1"/>
      <p:bldP spid="228379" grpId="0" animBg="1"/>
      <p:bldP spid="228380" grpId="0" animBg="1"/>
      <p:bldP spid="228381" grpId="0" animBg="1"/>
      <p:bldP spid="228382" grpId="0" animBg="1"/>
      <p:bldP spid="228383" grpId="0" animBg="1"/>
      <p:bldP spid="228384" grpId="0" animBg="1"/>
      <p:bldP spid="228385" grpId="0" animBg="1"/>
      <p:bldP spid="228386" grpId="0" animBg="1"/>
      <p:bldP spid="228387" grpId="0" animBg="1"/>
      <p:bldP spid="228388" grpId="0" animBg="1"/>
      <p:bldP spid="228389" grpId="0"/>
      <p:bldP spid="22839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Mixed integer (linear) program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30x + 20y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3"/>
                </a:solidFill>
              </a:rPr>
              <a:t>4x + 2y ≤ 15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0, integer</a:t>
            </a:r>
          </a:p>
          <a:p>
            <a:endParaRPr lang="en-US" altLang="en-US" dirty="0"/>
          </a:p>
          <a:p>
            <a:endParaRPr lang="en-US" altLang="en-US" i="1" dirty="0"/>
          </a:p>
        </p:txBody>
      </p:sp>
      <p:sp>
        <p:nvSpPr>
          <p:cNvPr id="229380" name="Oval 4"/>
          <p:cNvSpPr>
            <a:spLocks noChangeArrowheads="1"/>
          </p:cNvSpPr>
          <p:nvPr/>
        </p:nvSpPr>
        <p:spPr bwMode="auto">
          <a:xfrm>
            <a:off x="5207934" y="3810001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7173" name="Line 5"/>
          <p:cNvSpPr>
            <a:spLocks noChangeShapeType="1"/>
          </p:cNvSpPr>
          <p:nvPr/>
        </p:nvSpPr>
        <p:spPr bwMode="auto">
          <a:xfrm>
            <a:off x="5282173" y="1599640"/>
            <a:ext cx="0" cy="44963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5282174" y="6096000"/>
            <a:ext cx="451176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4838140" y="4724682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4838140" y="611000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0</a:t>
            </a:r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4838140" y="373436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4838140" y="266700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4838140" y="169068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6163235" y="611000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7192776" y="611000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8227919" y="611000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7183" name="Text Box 15"/>
          <p:cNvSpPr txBox="1">
            <a:spLocks noChangeArrowheads="1"/>
          </p:cNvSpPr>
          <p:nvPr/>
        </p:nvSpPr>
        <p:spPr bwMode="auto">
          <a:xfrm>
            <a:off x="9270066" y="6110009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7184" name="Line 16"/>
          <p:cNvSpPr>
            <a:spLocks noChangeShapeType="1"/>
          </p:cNvSpPr>
          <p:nvPr/>
        </p:nvSpPr>
        <p:spPr bwMode="auto">
          <a:xfrm>
            <a:off x="5282175" y="2286000"/>
            <a:ext cx="1923209" cy="3810000"/>
          </a:xfrm>
          <a:prstGeom prst="line">
            <a:avLst/>
          </a:prstGeom>
          <a:ln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/>
          <a:lstStyle/>
          <a:p>
            <a:endParaRPr lang="en-US" sz="1588"/>
          </a:p>
        </p:txBody>
      </p:sp>
      <p:sp>
        <p:nvSpPr>
          <p:cNvPr id="7185" name="Line 17"/>
          <p:cNvSpPr>
            <a:spLocks noChangeShapeType="1"/>
          </p:cNvSpPr>
          <p:nvPr/>
        </p:nvSpPr>
        <p:spPr bwMode="auto">
          <a:xfrm flipH="1" flipV="1">
            <a:off x="5282174" y="3885640"/>
            <a:ext cx="4141974" cy="221036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6" name="Line 18"/>
          <p:cNvSpPr>
            <a:spLocks noChangeShapeType="1"/>
          </p:cNvSpPr>
          <p:nvPr/>
        </p:nvSpPr>
        <p:spPr bwMode="auto">
          <a:xfrm>
            <a:off x="5282174" y="3429000"/>
            <a:ext cx="2588559" cy="266700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7" name="Line 19"/>
          <p:cNvSpPr>
            <a:spLocks noChangeShapeType="1"/>
          </p:cNvSpPr>
          <p:nvPr/>
        </p:nvSpPr>
        <p:spPr bwMode="auto">
          <a:xfrm flipH="1" flipV="1">
            <a:off x="5282174" y="4419321"/>
            <a:ext cx="1035143" cy="1676680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8" name="Line 20"/>
          <p:cNvSpPr>
            <a:spLocks noChangeShapeType="1"/>
          </p:cNvSpPr>
          <p:nvPr/>
        </p:nvSpPr>
        <p:spPr bwMode="auto">
          <a:xfrm flipH="1" flipV="1">
            <a:off x="5282174" y="2819682"/>
            <a:ext cx="1997449" cy="3276319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9" name="Line 21"/>
          <p:cNvSpPr>
            <a:spLocks noChangeShapeType="1"/>
          </p:cNvSpPr>
          <p:nvPr/>
        </p:nvSpPr>
        <p:spPr bwMode="auto">
          <a:xfrm flipH="1">
            <a:off x="6540035" y="4343682"/>
            <a:ext cx="1035143" cy="30395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90" name="Text Box 22"/>
          <p:cNvSpPr txBox="1">
            <a:spLocks noChangeArrowheads="1"/>
          </p:cNvSpPr>
          <p:nvPr/>
        </p:nvSpPr>
        <p:spPr bwMode="auto">
          <a:xfrm>
            <a:off x="7205382" y="3534057"/>
            <a:ext cx="1861578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LP solution: x=2.5, y=2.5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12.5)</a:t>
            </a:r>
          </a:p>
        </p:txBody>
      </p:sp>
      <p:sp>
        <p:nvSpPr>
          <p:cNvPr id="229399" name="Oval 23"/>
          <p:cNvSpPr>
            <a:spLocks noChangeArrowheads="1"/>
          </p:cNvSpPr>
          <p:nvPr/>
        </p:nvSpPr>
        <p:spPr bwMode="auto">
          <a:xfrm>
            <a:off x="5207934" y="4343681"/>
            <a:ext cx="148478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0" name="Oval 24"/>
          <p:cNvSpPr>
            <a:spLocks noChangeArrowheads="1"/>
          </p:cNvSpPr>
          <p:nvPr/>
        </p:nvSpPr>
        <p:spPr bwMode="auto">
          <a:xfrm>
            <a:off x="5207934" y="4877362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1" name="Oval 25"/>
          <p:cNvSpPr>
            <a:spLocks noChangeArrowheads="1"/>
          </p:cNvSpPr>
          <p:nvPr/>
        </p:nvSpPr>
        <p:spPr bwMode="auto">
          <a:xfrm>
            <a:off x="5207934" y="5409641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2" name="Oval 26"/>
          <p:cNvSpPr>
            <a:spLocks noChangeArrowheads="1"/>
          </p:cNvSpPr>
          <p:nvPr/>
        </p:nvSpPr>
        <p:spPr bwMode="auto">
          <a:xfrm>
            <a:off x="5207934" y="6020362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3" name="Oval 27"/>
          <p:cNvSpPr>
            <a:spLocks noChangeArrowheads="1"/>
          </p:cNvSpPr>
          <p:nvPr/>
        </p:nvSpPr>
        <p:spPr bwMode="auto">
          <a:xfrm>
            <a:off x="6170241" y="4343681"/>
            <a:ext cx="147077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4" name="Oval 28"/>
          <p:cNvSpPr>
            <a:spLocks noChangeArrowheads="1"/>
          </p:cNvSpPr>
          <p:nvPr/>
        </p:nvSpPr>
        <p:spPr bwMode="auto">
          <a:xfrm>
            <a:off x="6540035" y="4877362"/>
            <a:ext cx="147077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5" name="Oval 29"/>
          <p:cNvSpPr>
            <a:spLocks noChangeArrowheads="1"/>
          </p:cNvSpPr>
          <p:nvPr/>
        </p:nvSpPr>
        <p:spPr bwMode="auto">
          <a:xfrm>
            <a:off x="6835589" y="5409641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6" name="Oval 30"/>
          <p:cNvSpPr>
            <a:spLocks noChangeArrowheads="1"/>
          </p:cNvSpPr>
          <p:nvPr/>
        </p:nvSpPr>
        <p:spPr bwMode="auto">
          <a:xfrm>
            <a:off x="7131144" y="6020362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7199" name="Text Box 31"/>
          <p:cNvSpPr txBox="1">
            <a:spLocks noChangeArrowheads="1"/>
          </p:cNvSpPr>
          <p:nvPr/>
        </p:nvSpPr>
        <p:spPr bwMode="auto">
          <a:xfrm>
            <a:off x="6021763" y="2391057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IP solution: x=2, y=3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12)</a:t>
            </a:r>
          </a:p>
        </p:txBody>
      </p:sp>
      <p:sp>
        <p:nvSpPr>
          <p:cNvPr id="7200" name="Line 32"/>
          <p:cNvSpPr>
            <a:spLocks noChangeShapeType="1"/>
          </p:cNvSpPr>
          <p:nvPr/>
        </p:nvSpPr>
        <p:spPr bwMode="auto">
          <a:xfrm flipH="1">
            <a:off x="6317316" y="3657322"/>
            <a:ext cx="296956" cy="6093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09" name="Line 33"/>
          <p:cNvSpPr>
            <a:spLocks noChangeShapeType="1"/>
          </p:cNvSpPr>
          <p:nvPr/>
        </p:nvSpPr>
        <p:spPr bwMode="auto">
          <a:xfrm>
            <a:off x="5282174" y="4419320"/>
            <a:ext cx="962305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0" name="Line 34"/>
          <p:cNvSpPr>
            <a:spLocks noChangeShapeType="1"/>
          </p:cNvSpPr>
          <p:nvPr/>
        </p:nvSpPr>
        <p:spPr bwMode="auto">
          <a:xfrm>
            <a:off x="5282174" y="4953000"/>
            <a:ext cx="1332099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1" name="Line 35"/>
          <p:cNvSpPr>
            <a:spLocks noChangeShapeType="1"/>
          </p:cNvSpPr>
          <p:nvPr/>
        </p:nvSpPr>
        <p:spPr bwMode="auto">
          <a:xfrm>
            <a:off x="5282174" y="5486681"/>
            <a:ext cx="1627654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2" name="Line 36"/>
          <p:cNvSpPr>
            <a:spLocks noChangeShapeType="1"/>
          </p:cNvSpPr>
          <p:nvPr/>
        </p:nvSpPr>
        <p:spPr bwMode="auto">
          <a:xfrm>
            <a:off x="5282175" y="6096000"/>
            <a:ext cx="1923209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3" name="Text Box 37"/>
          <p:cNvSpPr txBox="1">
            <a:spLocks noChangeArrowheads="1"/>
          </p:cNvSpPr>
          <p:nvPr/>
        </p:nvSpPr>
        <p:spPr bwMode="auto">
          <a:xfrm>
            <a:off x="8671954" y="4647641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MIP solution: x=2.75, y=2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12.25)</a:t>
            </a:r>
          </a:p>
        </p:txBody>
      </p:sp>
      <p:sp>
        <p:nvSpPr>
          <p:cNvPr id="229414" name="Line 38"/>
          <p:cNvSpPr>
            <a:spLocks noChangeShapeType="1"/>
          </p:cNvSpPr>
          <p:nvPr/>
        </p:nvSpPr>
        <p:spPr bwMode="auto">
          <a:xfrm flipH="1" flipV="1">
            <a:off x="6687111" y="4953000"/>
            <a:ext cx="2071688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42" name="TextBox 41"/>
          <p:cNvSpPr txBox="1"/>
          <p:nvPr/>
        </p:nvSpPr>
        <p:spPr>
          <a:xfrm>
            <a:off x="152400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FFD1A-0BA9-EE4D-9D5D-AE6529FC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BBA5839-DB0F-D648-BF3A-3D9F73C5D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42871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0" grpId="0" animBg="1"/>
      <p:bldP spid="229399" grpId="0" animBg="1"/>
      <p:bldP spid="229400" grpId="0" animBg="1"/>
      <p:bldP spid="229401" grpId="0" animBg="1"/>
      <p:bldP spid="229402" grpId="0" animBg="1"/>
      <p:bldP spid="229403" grpId="0" animBg="1"/>
      <p:bldP spid="229404" grpId="0" animBg="1"/>
      <p:bldP spid="229405" grpId="0" animBg="1"/>
      <p:bldP spid="229406" grpId="0" animBg="1"/>
      <p:bldP spid="229409" grpId="0" animBg="1"/>
      <p:bldP spid="229410" grpId="0" animBg="1"/>
      <p:bldP spid="229411" grpId="0" animBg="1"/>
      <p:bldP spid="229412" grpId="0" animBg="1"/>
      <p:bldP spid="229413" grpId="0"/>
      <p:bldP spid="2294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programs can be solved in </a:t>
            </a:r>
            <a:r>
              <a:rPr lang="en-US" dirty="0">
                <a:solidFill>
                  <a:schemeClr val="tx2"/>
                </a:solidFill>
              </a:rPr>
              <a:t>polynomial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If we can represent a problem as a compact LP, we can solve that problem in polynomial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 zero-sum Nash equilibrium computation</a:t>
            </a:r>
          </a:p>
          <a:p>
            <a:r>
              <a:rPr lang="en-US" dirty="0"/>
              <a:t>General (mixed) integer programs are </a:t>
            </a:r>
            <a:r>
              <a:rPr lang="en-US" dirty="0">
                <a:solidFill>
                  <a:schemeClr val="tx2"/>
                </a:solidFill>
              </a:rPr>
              <a:t>NP-hard</a:t>
            </a:r>
            <a:r>
              <a:rPr lang="en-US" dirty="0"/>
              <a:t> to solve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General Nash equilibrium computation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Computation of (most) </a:t>
            </a:r>
            <a:r>
              <a:rPr lang="en-US" dirty="0" err="1"/>
              <a:t>Stackelberg</a:t>
            </a:r>
            <a:r>
              <a:rPr lang="en-US" dirty="0"/>
              <a:t>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general allocation problems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708677" y="4691825"/>
            <a:ext cx="3517998" cy="2103578"/>
            <a:chOff x="5184677" y="4691825"/>
            <a:chExt cx="3517998" cy="21035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4677" y="4691825"/>
              <a:ext cx="3517998" cy="186528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463858" y="6487626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[Thanks Zico </a:t>
              </a:r>
              <a:r>
                <a:rPr lang="en-US" sz="1400" i="1" dirty="0" err="1"/>
                <a:t>Kolter</a:t>
              </a:r>
              <a:r>
                <a:rPr lang="en-US" sz="1400" i="1" dirty="0"/>
                <a:t>]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CF440-C4DB-0744-A292-BA05E072B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C1CAB6-5665-8A46-B791-813C0D4D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00600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just an </a:t>
            </a:r>
            <a:r>
              <a:rPr lang="en-US" dirty="0">
                <a:solidFill>
                  <a:schemeClr val="tx2"/>
                </a:solidFill>
              </a:rPr>
              <a:t>optimization problem</a:t>
            </a:r>
            <a:r>
              <a:rPr lang="en-US" dirty="0"/>
              <a:t>.</a:t>
            </a:r>
          </a:p>
          <a:p>
            <a:r>
              <a:rPr lang="en-US" dirty="0"/>
              <a:t>Blame this guy: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George </a:t>
            </a:r>
            <a:r>
              <a:rPr lang="en-US" dirty="0" err="1"/>
              <a:t>Dantzig</a:t>
            </a:r>
            <a:r>
              <a:rPr lang="en-US" dirty="0"/>
              <a:t> (Maryland alumnus!)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Focused on solving US military logistic</a:t>
            </a:r>
            <a:br>
              <a:rPr lang="en-US" dirty="0"/>
            </a:br>
            <a:r>
              <a:rPr lang="en-US" dirty="0"/>
              <a:t>scheduling problems aka </a:t>
            </a:r>
            <a:r>
              <a:rPr lang="en-US" dirty="0">
                <a:solidFill>
                  <a:schemeClr val="tx2"/>
                </a:solidFill>
              </a:rPr>
              <a:t>programs</a:t>
            </a:r>
          </a:p>
          <a:p>
            <a:r>
              <a:rPr lang="en-US" dirty="0"/>
              <a:t>Solving (un)constrained optimization problems is much older: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Newton (e.g., Newton’s method for roots)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Gauss (e.g., Gauss-Newton’s non-linear regression)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Lagrange (e.g., Lagrange multipliers)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“Programming?”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929" y="1524318"/>
            <a:ext cx="1620671" cy="20708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3C1E4-BD1B-4C41-953F-A23DDE1A8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21AFF6-B5DA-0844-87F7-0904C2E9F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59617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Relaxation, B&amp;B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Given an IP, the </a:t>
            </a:r>
            <a:r>
              <a:rPr lang="en-US" dirty="0">
                <a:solidFill>
                  <a:schemeClr val="tx2"/>
                </a:solidFill>
              </a:rPr>
              <a:t>LP relaxation </a:t>
            </a:r>
            <a:r>
              <a:rPr lang="en-US" dirty="0"/>
              <a:t>of that IP is the same program with any integrality constraints removed.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 a maximization problem, LP OPT </a:t>
            </a:r>
            <a:r>
              <a:rPr lang="en-US" b="0" u="sng" dirty="0"/>
              <a:t>&gt;</a:t>
            </a:r>
            <a:r>
              <a:rPr lang="en-US" b="0" dirty="0"/>
              <a:t> IP OPT.  Why?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So, we can use this as a </a:t>
            </a:r>
            <a:r>
              <a:rPr lang="en-US" b="0" dirty="0">
                <a:solidFill>
                  <a:schemeClr val="tx2"/>
                </a:solidFill>
              </a:rPr>
              <a:t>PTIME upper bound</a:t>
            </a:r>
            <a:r>
              <a:rPr lang="en-US" b="0" dirty="0"/>
              <a:t> during search</a:t>
            </a:r>
          </a:p>
          <a:p>
            <a:r>
              <a:rPr lang="en-US" dirty="0">
                <a:solidFill>
                  <a:schemeClr val="tx2"/>
                </a:solidFill>
              </a:rPr>
              <a:t>Branch and bound</a:t>
            </a:r>
            <a:r>
              <a:rPr lang="en-US" dirty="0"/>
              <a:t> (for maximization of binary IPs):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Start with no variable assignments at the root of a tree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Split the search space in two by branching on a variable.  First, set it to 0, see how that affects the objective: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If upper bound (LPR) of branch is worse than incumbent best solution, prune this branch and backtrack (aka set </a:t>
            </a:r>
            <a:r>
              <a:rPr lang="en-US" dirty="0" err="1"/>
              <a:t>var</a:t>
            </a:r>
            <a:r>
              <a:rPr lang="en-US" dirty="0"/>
              <a:t> to 1)</a:t>
            </a:r>
          </a:p>
          <a:p>
            <a:pPr marL="800100" lvl="1" indent="-342900"/>
            <a:r>
              <a:rPr lang="en-US" dirty="0"/>
              <a:t>Otherwise, possibly continue branching until all variables are set, or until all subtrees are pruned, or until LP = IP</a:t>
            </a:r>
          </a:p>
          <a:p>
            <a:r>
              <a:rPr lang="en-US" dirty="0"/>
              <a:t>Tighter LP relaxations </a:t>
            </a:r>
            <a:r>
              <a:rPr lang="en-US" dirty="0">
                <a:sym typeface="Wingdings"/>
              </a:rPr>
              <a:t> aggressive pruning  smaller trees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C3E3D-24DD-B74D-998A-3A24DD92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D6146-3930-6F42-B63F-E4B2AD856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22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3CA8-E913-4C96-A4BB-3A56ABFA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2FDFC-12F7-4757-BCC3-B790928D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4014-5AFB-450E-9640-EFA8145447B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F438CB4-115F-4B96-826D-A6289D475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7618" y="1524319"/>
            <a:ext cx="8815521" cy="443583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E2713EE-C24B-406C-BDAB-9556FC1C2A7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7431" y="3179930"/>
            <a:ext cx="1223683" cy="498140"/>
          </a:xfrm>
          <a:prstGeom prst="rect">
            <a:avLst/>
          </a:prstGeom>
        </p:spPr>
      </p:pic>
      <p:pic>
        <p:nvPicPr>
          <p:cNvPr id="8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6DBD671-0407-4F2B-80B0-C845C7D02C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67025" y="3179930"/>
            <a:ext cx="1149725" cy="49814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72E89-B4F1-6741-8780-6F8A50706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470863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“Trimming down” the LP polytope – while maintaining all feasible IP points – results in tighter bounds: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Extra linear constraints, called </a:t>
            </a:r>
            <a:r>
              <a:rPr lang="en-US" b="0" dirty="0">
                <a:solidFill>
                  <a:schemeClr val="tx2"/>
                </a:solidFill>
              </a:rPr>
              <a:t>cuts</a:t>
            </a:r>
            <a:r>
              <a:rPr lang="en-US" b="0" dirty="0"/>
              <a:t>, are valid to add if they remove no integral points</a:t>
            </a:r>
          </a:p>
          <a:p>
            <a:endParaRPr lang="en-US" dirty="0"/>
          </a:p>
          <a:p>
            <a:r>
              <a:rPr lang="en-US" dirty="0"/>
              <a:t>Lots of cuts!  Which should we add?</a:t>
            </a:r>
            <a:endParaRPr lang="en-US" b="0" dirty="0"/>
          </a:p>
          <a:p>
            <a:r>
              <a:rPr lang="en-US" dirty="0"/>
              <a:t>Can cuts be computed quickly?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families of cuts can be generated quickly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Often just generate and test </a:t>
            </a:r>
            <a:r>
              <a:rPr lang="en-US" b="0" dirty="0" err="1"/>
              <a:t>separability</a:t>
            </a:r>
            <a:r>
              <a:rPr lang="en-US" dirty="0"/>
              <a:t>  </a:t>
            </a:r>
          </a:p>
          <a:p>
            <a:r>
              <a:rPr lang="en-US" dirty="0"/>
              <a:t>Sparse coefficients?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6B269-1DF3-D74D-BF57-8C706020C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E093A-ED58-3343-B883-30B0021E5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40983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637039" y="5690260"/>
                <a:ext cx="3110144" cy="412421"/>
              </a:xfrm>
              <a:prstGeom prst="rect">
                <a:avLst/>
              </a:prstGeom>
              <a:noFill/>
            </p:spPr>
            <p:txBody>
              <a:bodyPr wrap="squar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={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: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𝐴𝑥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≤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sz="22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039" y="5690260"/>
                <a:ext cx="3110144" cy="412421"/>
              </a:xfrm>
              <a:prstGeom prst="rect">
                <a:avLst/>
              </a:prstGeom>
              <a:blipFill>
                <a:blip r:embed="rId3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/>
          <p:cNvGrpSpPr/>
          <p:nvPr/>
        </p:nvGrpSpPr>
        <p:grpSpPr>
          <a:xfrm>
            <a:off x="4409437" y="2127747"/>
            <a:ext cx="3614057" cy="2987977"/>
            <a:chOff x="2885436" y="2127746"/>
            <a:chExt cx="3614057" cy="2987977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2907206" y="2127746"/>
              <a:ext cx="2886754" cy="67647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573166" y="3862485"/>
              <a:ext cx="926326" cy="1253236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793962" y="2133193"/>
              <a:ext cx="705531" cy="1729293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2907206" y="2783286"/>
              <a:ext cx="852766" cy="1825891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763056" y="4585856"/>
              <a:ext cx="1810111" cy="529867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885436" y="3715927"/>
                  <a:ext cx="653143" cy="566309"/>
                </a:xfrm>
                <a:prstGeom prst="rect">
                  <a:avLst/>
                </a:prstGeom>
                <a:noFill/>
              </p:spPr>
              <p:txBody>
                <a:bodyPr wrap="square" lIns="73152" tIns="36576" rIns="73152" bIns="36576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𝑃</m:t>
                        </m:r>
                      </m:oMath>
                    </m:oMathPara>
                  </a14:m>
                  <a:endParaRPr lang="en-US" sz="2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5436" y="3715927"/>
                  <a:ext cx="653143" cy="56630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 61"/>
          <p:cNvGrpSpPr/>
          <p:nvPr/>
        </p:nvGrpSpPr>
        <p:grpSpPr>
          <a:xfrm>
            <a:off x="5356454" y="3090694"/>
            <a:ext cx="1454083" cy="1357854"/>
            <a:chOff x="3832453" y="3090694"/>
            <a:chExt cx="1454083" cy="1357854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3882258" y="3090694"/>
              <a:ext cx="1321113" cy="1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240806" y="3882239"/>
                  <a:ext cx="653143" cy="566309"/>
                </a:xfrm>
                <a:prstGeom prst="rect">
                  <a:avLst/>
                </a:prstGeom>
                <a:noFill/>
              </p:spPr>
              <p:txBody>
                <a:bodyPr wrap="square" lIns="73152" tIns="36576" rIns="73152" bIns="36576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en-US" sz="2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0806" y="3882239"/>
                  <a:ext cx="653143" cy="56630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/>
            <p:cNvCxnSpPr/>
            <p:nvPr/>
          </p:nvCxnSpPr>
          <p:spPr>
            <a:xfrm flipV="1">
              <a:off x="3901649" y="4403367"/>
              <a:ext cx="1321113" cy="1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6" idx="4"/>
              <a:endCxn id="30" idx="0"/>
            </p:cNvCxnSpPr>
            <p:nvPr/>
          </p:nvCxnSpPr>
          <p:spPr>
            <a:xfrm>
              <a:off x="3832453" y="3178994"/>
              <a:ext cx="7123" cy="1141246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279413" y="3187145"/>
              <a:ext cx="7123" cy="1141246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3529734" y="2008911"/>
            <a:ext cx="1045029" cy="752763"/>
            <a:chOff x="2005733" y="2008910"/>
            <a:chExt cx="1045029" cy="752763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2005733" y="2133192"/>
              <a:ext cx="1045029" cy="62848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126985" y="2008910"/>
                  <a:ext cx="463717" cy="566309"/>
                </a:xfrm>
                <a:prstGeom prst="rect">
                  <a:avLst/>
                </a:prstGeom>
                <a:noFill/>
              </p:spPr>
              <p:txBody>
                <a:bodyPr wrap="none" lIns="73152" tIns="36576" rIns="73152" bIns="36576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985" y="2008910"/>
                  <a:ext cx="463717" cy="56630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Connector 42"/>
          <p:cNvCxnSpPr/>
          <p:nvPr/>
        </p:nvCxnSpPr>
        <p:spPr>
          <a:xfrm>
            <a:off x="5557157" y="2304472"/>
            <a:ext cx="3511451" cy="5541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276852" y="2183166"/>
            <a:ext cx="3562349" cy="82957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5-Point Star 47"/>
          <p:cNvSpPr/>
          <p:nvPr/>
        </p:nvSpPr>
        <p:spPr>
          <a:xfrm>
            <a:off x="7252649" y="2072329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247230" y="1759528"/>
                <a:ext cx="471668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7230" y="1759528"/>
                <a:ext cx="471668" cy="381643"/>
              </a:xfrm>
              <a:prstGeom prst="rect">
                <a:avLst/>
              </a:prstGeom>
              <a:blipFill>
                <a:blip r:embed="rId9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560329" y="2275723"/>
                <a:ext cx="465704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329" y="2275723"/>
                <a:ext cx="465704" cy="38164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/>
          <p:cNvGrpSpPr/>
          <p:nvPr/>
        </p:nvGrpSpPr>
        <p:grpSpPr>
          <a:xfrm>
            <a:off x="2438400" y="1676401"/>
            <a:ext cx="7331888" cy="3985447"/>
            <a:chOff x="914400" y="1676400"/>
            <a:chExt cx="7331888" cy="3985447"/>
          </a:xfrm>
        </p:grpSpPr>
        <p:sp>
          <p:nvSpPr>
            <p:cNvPr id="17" name="Oval 16"/>
            <p:cNvSpPr/>
            <p:nvPr/>
          </p:nvSpPr>
          <p:spPr>
            <a:xfrm>
              <a:off x="5203372" y="30127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914400" y="167640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363561" y="1682704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14400" y="3006437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3561" y="301274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752851" y="1682704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203372" y="1682704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752851" y="30127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628679" y="1702331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28679" y="3032367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21522" y="4313937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370685" y="432024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759972" y="43202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210494" y="43202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635803" y="4339867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21522" y="5456337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370685" y="546264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759972" y="54626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210494" y="54626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635803" y="5482267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079962" y="1715655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8079962" y="3045691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8087085" y="4353192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087085" y="5495592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4724400" y="6102681"/>
                <a:ext cx="320414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200" i="1" dirty="0">
                          <a:solidFill>
                            <a:srgbClr val="00B050"/>
                          </a:solidFill>
                          <a:latin typeface="Cambria Math"/>
                          <a:cs typeface="Times New Roman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conv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hull</m:t>
                      </m:r>
                      <m:d>
                        <m:dPr>
                          <m:ctrlP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𝑃</m:t>
                          </m:r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∩</m:t>
                          </m:r>
                          <m:sSup>
                            <m:sSupPr>
                              <m:ctrlPr>
                                <a:rPr lang="en-US" sz="2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 dirty="0">
                                  <a:solidFill>
                                    <a:srgbClr val="00B05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200" i="1" dirty="0">
                                  <a:solidFill>
                                    <a:srgbClr val="00B05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6102681"/>
                <a:ext cx="3204146" cy="430887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/>
          <p:cNvCxnSpPr/>
          <p:nvPr/>
        </p:nvCxnSpPr>
        <p:spPr>
          <a:xfrm>
            <a:off x="5443177" y="2127746"/>
            <a:ext cx="2868707" cy="198705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5-Point Star 68"/>
          <p:cNvSpPr/>
          <p:nvPr/>
        </p:nvSpPr>
        <p:spPr>
          <a:xfrm>
            <a:off x="5867401" y="2403764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3529734" y="2403764"/>
            <a:ext cx="5766667" cy="125383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5-Point Star 74"/>
          <p:cNvSpPr/>
          <p:nvPr/>
        </p:nvSpPr>
        <p:spPr>
          <a:xfrm>
            <a:off x="7346024" y="2286000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p:sp>
        <p:nvSpPr>
          <p:cNvPr id="81" name="5-Point Star 80"/>
          <p:cNvSpPr/>
          <p:nvPr/>
        </p:nvSpPr>
        <p:spPr>
          <a:xfrm>
            <a:off x="6117772" y="2327564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5865756" y="1981201"/>
                <a:ext cx="471668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756" y="1981201"/>
                <a:ext cx="471668" cy="3816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5638800" y="2437758"/>
                <a:ext cx="471668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437758"/>
                <a:ext cx="471668" cy="38164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6797425" y="3096623"/>
                <a:ext cx="734495" cy="438518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i="1">
                              <a:latin typeface="Cambria Math"/>
                            </a:rPr>
                            <m:t>𝑜𝑝𝑡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425" y="3096623"/>
                <a:ext cx="734495" cy="438518"/>
              </a:xfrm>
              <a:prstGeom prst="rect">
                <a:avLst/>
              </a:prstGeom>
              <a:blipFill>
                <a:blip r:embed="rId1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5-Point Star 58"/>
          <p:cNvSpPr/>
          <p:nvPr/>
        </p:nvSpPr>
        <p:spPr>
          <a:xfrm>
            <a:off x="6655130" y="2895601"/>
            <a:ext cx="279070" cy="313799"/>
          </a:xfrm>
          <a:prstGeom prst="star5">
            <a:avLst/>
          </a:prstGeom>
          <a:solidFill>
            <a:srgbClr val="FF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3529734" y="2466543"/>
            <a:ext cx="5309467" cy="65473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5-Point Star 91"/>
          <p:cNvSpPr/>
          <p:nvPr/>
        </p:nvSpPr>
        <p:spPr>
          <a:xfrm>
            <a:off x="6400801" y="2763982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6399156" y="2513958"/>
                <a:ext cx="471668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156" y="2513958"/>
                <a:ext cx="471668" cy="38164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0" y="6520616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D8032-BA64-324E-A264-F3AC739F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4C0558-D547-3B47-BA3C-3B7086B63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57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70"/>
    </mc:Choice>
    <mc:Fallback xmlns="">
      <p:transition spd="slow" advTm="50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/>
      <p:bldP spid="51" grpId="0"/>
      <p:bldP spid="90" grpId="0"/>
      <p:bldP spid="69" grpId="0" animBg="1"/>
      <p:bldP spid="75" grpId="0" animBg="1"/>
      <p:bldP spid="81" grpId="0" animBg="1"/>
      <p:bldP spid="82" grpId="0"/>
      <p:bldP spid="84" grpId="0"/>
      <p:bldP spid="58" grpId="0"/>
      <p:bldP spid="59" grpId="0" animBg="1"/>
      <p:bldP spid="92" grpId="0" animBg="1"/>
      <p:bldP spid="9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 Method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Starting LP. Start with the LP relaxation of the given IP to obtain basic optimal solution x</a:t>
            </a:r>
          </a:p>
          <a:p>
            <a:r>
              <a:rPr lang="en-US" dirty="0"/>
              <a:t>Repeat until x is integral: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Add Cuts.</a:t>
            </a:r>
            <a:r>
              <a:rPr lang="en-US" b="0" dirty="0"/>
              <a:t> Find a linear inequality that is valid for the convex hull of integer solutions but violated by </a:t>
            </a:r>
            <a:r>
              <a:rPr lang="en-US" dirty="0"/>
              <a:t>x</a:t>
            </a:r>
            <a:r>
              <a:rPr lang="en-US" b="0" dirty="0"/>
              <a:t> and add it to the LP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Re-solve LP.</a:t>
            </a:r>
            <a:r>
              <a:rPr lang="en-US" b="0" dirty="0"/>
              <a:t> Obtain basic optimal solution </a:t>
            </a:r>
            <a:r>
              <a:rPr lang="en-US" dirty="0"/>
              <a:t>x</a:t>
            </a:r>
          </a:p>
          <a:p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Can integrate into branch and bound (“branch and cut”) – cuts will tighten the LP relaxation at the root or in the tree.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BD5C67-72C6-0446-B3F9-1F64F9E3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59FC49-1A74-6C48-AE70-35593318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02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20"/>
    </mc:Choice>
    <mc:Fallback xmlns="">
      <p:transition spd="slow" advTm="25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{CPLEX, </a:t>
            </a:r>
            <a:r>
              <a:rPr lang="en-US" dirty="0" err="1"/>
              <a:t>Gurobi</a:t>
            </a:r>
            <a:r>
              <a:rPr lang="en-US" dirty="0"/>
              <a:t>, SCIP, COIN-OR}: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Variety of problems: LPs, MIPs, QPs, QCPs, CSPs, </a:t>
            </a:r>
            <a:r>
              <a:rPr lang="is-IS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CPLEX and </a:t>
            </a:r>
            <a:r>
              <a:rPr lang="en-US" b="0" dirty="0" err="1"/>
              <a:t>Gurobi</a:t>
            </a:r>
            <a:r>
              <a:rPr lang="en-US" b="0" dirty="0"/>
              <a:t> are for-profit, but will give </a:t>
            </a:r>
            <a:r>
              <a:rPr lang="en-US" b="0" dirty="0">
                <a:solidFill>
                  <a:schemeClr val="tx2"/>
                </a:solidFill>
              </a:rPr>
              <a:t>free, complete copies </a:t>
            </a:r>
            <a:r>
              <a:rPr lang="en-US" b="0" dirty="0"/>
              <a:t>for academic use (look up “Academic Initiative”)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SCIP is free for non-commercial use, COIN-OR project is free-free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Bindings for most of the languages you’d use</a:t>
            </a:r>
          </a:p>
          <a:p>
            <a:r>
              <a:rPr lang="en-US" dirty="0" err="1"/>
              <a:t>cvxopt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Fairly general convex optimization problem solver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reasonable bindings (e.g., http://</a:t>
            </a:r>
            <a:r>
              <a:rPr lang="en-US" b="0" dirty="0" err="1"/>
              <a:t>www.cvxpy.org</a:t>
            </a:r>
            <a:r>
              <a:rPr lang="en-US" b="0" dirty="0"/>
              <a:t>/)</a:t>
            </a:r>
          </a:p>
          <a:p>
            <a:r>
              <a:rPr lang="en-US" dirty="0"/>
              <a:t>{</a:t>
            </a:r>
            <a:r>
              <a:rPr lang="en-US" dirty="0" err="1"/>
              <a:t>Matlab</a:t>
            </a:r>
            <a:r>
              <a:rPr lang="en-US" dirty="0"/>
              <a:t>, Mathematica, Octave}: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Built in LP solvers, toolkits for pretty much everything else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you can hook into a specialized toolkit from here (CPLEX, </a:t>
            </a:r>
            <a:r>
              <a:rPr lang="en-US" b="0" dirty="0" err="1"/>
              <a:t>cvxopt</a:t>
            </a:r>
            <a:r>
              <a:rPr lang="en-US" b="0" dirty="0"/>
              <a:t>), do it</a:t>
            </a:r>
          </a:p>
          <a:p>
            <a:r>
              <a:rPr lang="en-US" dirty="0" err="1"/>
              <a:t>Bonmin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your problem looks truly crazy – very nonlinear, but with some differentiability – look at global solvers like </a:t>
            </a:r>
            <a:r>
              <a:rPr lang="en-US" b="0" dirty="0" err="1"/>
              <a:t>Bonmin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0044E-C1B9-D344-B815-2FC66594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1C871-EFF5-C643-925E-E4E693E44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319823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Model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General math program:</a:t>
            </a:r>
            <a:br>
              <a:rPr lang="en-US" altLang="ko-KR" dirty="0"/>
            </a:br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r>
              <a:rPr lang="en-US" altLang="ko-KR" b="0" dirty="0"/>
              <a:t>min/max  	</a:t>
            </a:r>
            <a:r>
              <a:rPr lang="en-US" altLang="ko-KR" b="0" i="1" dirty="0"/>
              <a:t>f</a:t>
            </a:r>
            <a:r>
              <a:rPr lang="en-US" altLang="ko-KR" b="0" dirty="0"/>
              <a:t>(</a:t>
            </a:r>
            <a:r>
              <a:rPr lang="en-US" altLang="ko-KR" i="1" dirty="0"/>
              <a:t>x</a:t>
            </a:r>
            <a:r>
              <a:rPr lang="en-US" altLang="ko-KR" b="0" dirty="0"/>
              <a:t>)</a:t>
            </a:r>
          </a:p>
          <a:p>
            <a:r>
              <a:rPr lang="en-US" altLang="ko-KR" b="0" dirty="0"/>
              <a:t>             	subject to  	</a:t>
            </a:r>
            <a:r>
              <a:rPr lang="en-US" altLang="ko-KR" b="0" i="1" dirty="0" err="1"/>
              <a:t>g</a:t>
            </a:r>
            <a:r>
              <a:rPr lang="en-US" altLang="ko-KR" b="0" i="1" baseline="-25000" dirty="0" err="1"/>
              <a:t>i</a:t>
            </a:r>
            <a:r>
              <a:rPr lang="en-US" altLang="ko-KR" b="0" dirty="0"/>
              <a:t>(</a:t>
            </a:r>
            <a:r>
              <a:rPr lang="en-US" altLang="ko-KR" dirty="0"/>
              <a:t>x</a:t>
            </a:r>
            <a:r>
              <a:rPr lang="en-US" altLang="ko-KR" b="0" dirty="0"/>
              <a:t>) </a:t>
            </a:r>
            <a:r>
              <a:rPr lang="en-US" altLang="ko-KR" b="0" dirty="0">
                <a:sym typeface="Symbol" charset="2"/>
              </a:rPr>
              <a:t> 0,     </a:t>
            </a:r>
            <a:r>
              <a:rPr lang="en-US" altLang="ko-KR" b="0" dirty="0" err="1">
                <a:sym typeface="Symbol" charset="2"/>
              </a:rPr>
              <a:t>i</a:t>
            </a:r>
            <a:r>
              <a:rPr lang="en-US" altLang="ko-KR" b="0" dirty="0">
                <a:sym typeface="Symbol" charset="2"/>
              </a:rPr>
              <a:t> = 1, ..., </a:t>
            </a:r>
            <a:r>
              <a:rPr lang="en-US" altLang="ko-KR" b="0" i="1" dirty="0">
                <a:sym typeface="Symbol" charset="2"/>
              </a:rPr>
              <a:t>m</a:t>
            </a:r>
          </a:p>
          <a:p>
            <a:r>
              <a:rPr lang="en-US" altLang="ko-KR" b="0" dirty="0">
                <a:sym typeface="Symbol" charset="2"/>
              </a:rPr>
              <a:t>			</a:t>
            </a:r>
            <a:r>
              <a:rPr lang="en-US" altLang="ko-KR" b="0" i="1" dirty="0" err="1">
                <a:sym typeface="Symbol" charset="2"/>
              </a:rPr>
              <a:t>h</a:t>
            </a:r>
            <a:r>
              <a:rPr lang="en-US" altLang="ko-KR" b="0" i="1" baseline="-25000" dirty="0" err="1">
                <a:sym typeface="Symbol" charset="2"/>
              </a:rPr>
              <a:t>j</a:t>
            </a:r>
            <a:r>
              <a:rPr lang="en-US" altLang="ko-KR" b="0" dirty="0">
                <a:sym typeface="Symbol" charset="2"/>
              </a:rPr>
              <a:t>(</a:t>
            </a:r>
            <a:r>
              <a:rPr lang="en-US" altLang="ko-KR" dirty="0">
                <a:sym typeface="Symbol" charset="2"/>
              </a:rPr>
              <a:t>x</a:t>
            </a:r>
            <a:r>
              <a:rPr lang="en-US" altLang="ko-KR" b="0" dirty="0">
                <a:sym typeface="Symbol" charset="2"/>
              </a:rPr>
              <a:t>) = 0,    j = 1, ..., </a:t>
            </a:r>
            <a:r>
              <a:rPr lang="en-US" altLang="ko-KR" b="0" i="1" dirty="0">
                <a:sym typeface="Symbol" charset="2"/>
              </a:rPr>
              <a:t>k</a:t>
            </a:r>
          </a:p>
          <a:p>
            <a:r>
              <a:rPr lang="en-US" altLang="ko-KR" b="0" dirty="0">
                <a:sym typeface="Symbol" charset="2"/>
              </a:rPr>
              <a:t>			</a:t>
            </a:r>
            <a:r>
              <a:rPr lang="en-US" altLang="ko-KR" dirty="0">
                <a:sym typeface="Symbol" charset="2"/>
              </a:rPr>
              <a:t>x</a:t>
            </a:r>
            <a:r>
              <a:rPr lang="en-US" altLang="ko-KR" b="0" dirty="0">
                <a:sym typeface="Symbol" charset="2"/>
              </a:rPr>
              <a:t>  </a:t>
            </a:r>
            <a:r>
              <a:rPr lang="en-US" altLang="ko-KR" b="0" i="1" dirty="0">
                <a:sym typeface="Symbol" charset="2"/>
              </a:rPr>
              <a:t>X</a:t>
            </a:r>
            <a:r>
              <a:rPr lang="en-US" altLang="ko-KR" b="0" dirty="0">
                <a:sym typeface="Symbol" charset="2"/>
              </a:rPr>
              <a:t> 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  <a:r>
              <a:rPr lang="en-US" altLang="ko-KR" b="0" baseline="30000" dirty="0">
                <a:sym typeface="Symbol" charset="2"/>
              </a:rPr>
              <a:t>n</a:t>
            </a:r>
            <a:endParaRPr lang="en-US" altLang="ko-KR" b="0" dirty="0">
              <a:sym typeface="Symbol" charset="2"/>
            </a:endParaRPr>
          </a:p>
          <a:p>
            <a:r>
              <a:rPr lang="en-US" altLang="ko-KR" b="0" dirty="0">
                <a:sym typeface="Symbol" charset="2"/>
              </a:rPr>
              <a:t>			</a:t>
            </a:r>
            <a:r>
              <a:rPr lang="en-US" altLang="ko-KR" b="0" i="1" dirty="0">
                <a:sym typeface="Symbol" charset="2"/>
              </a:rPr>
              <a:t>f</a:t>
            </a:r>
            <a:r>
              <a:rPr lang="en-US" altLang="ko-KR" b="0" dirty="0">
                <a:sym typeface="Symbol" charset="2"/>
              </a:rPr>
              <a:t>, </a:t>
            </a:r>
            <a:r>
              <a:rPr lang="en-US" altLang="ko-KR" b="0" i="1" dirty="0" err="1">
                <a:sym typeface="Symbol" charset="2"/>
              </a:rPr>
              <a:t>g</a:t>
            </a:r>
            <a:r>
              <a:rPr lang="en-US" altLang="ko-KR" b="0" i="1" baseline="-25000" dirty="0" err="1">
                <a:sym typeface="Symbol" charset="2"/>
              </a:rPr>
              <a:t>i</a:t>
            </a:r>
            <a:r>
              <a:rPr lang="en-US" altLang="ko-KR" b="0" dirty="0">
                <a:sym typeface="Symbol" charset="2"/>
              </a:rPr>
              <a:t>, </a:t>
            </a:r>
            <a:r>
              <a:rPr lang="en-US" altLang="ko-KR" b="0" i="1" dirty="0" err="1">
                <a:sym typeface="Symbol" charset="2"/>
              </a:rPr>
              <a:t>h</a:t>
            </a:r>
            <a:r>
              <a:rPr lang="en-US" altLang="ko-KR" b="0" i="1" baseline="-25000" dirty="0" err="1">
                <a:sym typeface="Symbol" charset="2"/>
              </a:rPr>
              <a:t>j</a:t>
            </a:r>
            <a:r>
              <a:rPr lang="en-US" altLang="ko-KR" b="0" dirty="0">
                <a:sym typeface="Symbol" charset="2"/>
              </a:rPr>
              <a:t> :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  <a:r>
              <a:rPr lang="en-US" altLang="ko-KR" b="0" i="1" baseline="30000" dirty="0">
                <a:sym typeface="Symbol" charset="2"/>
              </a:rPr>
              <a:t>n</a:t>
            </a:r>
            <a:r>
              <a:rPr lang="en-US" altLang="ko-KR" b="0" dirty="0">
                <a:sym typeface="Symbol" charset="2"/>
              </a:rPr>
              <a:t> </a:t>
            </a:r>
            <a:r>
              <a:rPr lang="en-US" altLang="ko-KR" b="0" dirty="0">
                <a:sym typeface="Wingdings"/>
              </a:rPr>
              <a:t></a:t>
            </a:r>
            <a:r>
              <a:rPr lang="en-US" altLang="ko-KR" b="0" dirty="0">
                <a:sym typeface="Symbol" charset="2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  <a:r>
              <a:rPr lang="en-US" altLang="ko-KR" b="0" dirty="0">
                <a:sym typeface="Symbol" charset="2"/>
              </a:rPr>
              <a:t> </a:t>
            </a:r>
          </a:p>
          <a:p>
            <a:endParaRPr lang="en-US" altLang="ko-KR" dirty="0">
              <a:sym typeface="Symbol" charset="2"/>
            </a:endParaRPr>
          </a:p>
          <a:p>
            <a:r>
              <a:rPr lang="en-US" altLang="ko-KR" dirty="0">
                <a:sym typeface="Symbol" charset="2"/>
              </a:rPr>
              <a:t>Linear programming: all of </a:t>
            </a:r>
            <a:r>
              <a:rPr lang="en-US" altLang="ko-KR" i="1" dirty="0">
                <a:sym typeface="Symbol" charset="2"/>
              </a:rPr>
              <a:t>f</a:t>
            </a:r>
            <a:r>
              <a:rPr lang="en-US" altLang="ko-KR" dirty="0">
                <a:sym typeface="Symbol" charset="2"/>
              </a:rPr>
              <a:t>, </a:t>
            </a:r>
            <a:r>
              <a:rPr lang="en-US" altLang="ko-KR" i="1" dirty="0" err="1">
                <a:sym typeface="Symbol" charset="2"/>
              </a:rPr>
              <a:t>g</a:t>
            </a:r>
            <a:r>
              <a:rPr lang="en-US" altLang="ko-KR" i="1" baseline="-25000" dirty="0" err="1">
                <a:sym typeface="Symbol" charset="2"/>
              </a:rPr>
              <a:t>i</a:t>
            </a:r>
            <a:r>
              <a:rPr lang="en-US" altLang="ko-KR" dirty="0">
                <a:sym typeface="Symbol" charset="2"/>
              </a:rPr>
              <a:t>, </a:t>
            </a:r>
            <a:r>
              <a:rPr lang="en-US" altLang="ko-KR" i="1" dirty="0" err="1">
                <a:sym typeface="Symbol" charset="2"/>
              </a:rPr>
              <a:t>h</a:t>
            </a:r>
            <a:r>
              <a:rPr lang="en-US" altLang="ko-KR" i="1" baseline="-25000" dirty="0" err="1">
                <a:sym typeface="Symbol" charset="2"/>
              </a:rPr>
              <a:t>j</a:t>
            </a:r>
            <a:r>
              <a:rPr lang="en-US" altLang="ko-KR" dirty="0">
                <a:sym typeface="Symbol" charset="2"/>
              </a:rPr>
              <a:t> are linear (affine) functions</a:t>
            </a:r>
          </a:p>
          <a:p>
            <a:r>
              <a:rPr lang="en-US" altLang="ko-KR" dirty="0">
                <a:sym typeface="Symbol" charset="2"/>
              </a:rPr>
              <a:t>Nonlinear programming: at least part of f, </a:t>
            </a:r>
            <a:r>
              <a:rPr lang="en-US" altLang="ko-KR" dirty="0" err="1">
                <a:sym typeface="Symbol" charset="2"/>
              </a:rPr>
              <a:t>g</a:t>
            </a:r>
            <a:r>
              <a:rPr lang="en-US" altLang="ko-KR" baseline="-25000" dirty="0" err="1">
                <a:sym typeface="Symbol" charset="2"/>
              </a:rPr>
              <a:t>i</a:t>
            </a:r>
            <a:r>
              <a:rPr lang="en-US" altLang="ko-KR" dirty="0">
                <a:sym typeface="Symbol" charset="2"/>
              </a:rPr>
              <a:t>, </a:t>
            </a:r>
            <a:r>
              <a:rPr lang="en-US" altLang="ko-KR" dirty="0" err="1">
                <a:sym typeface="Symbol" charset="2"/>
              </a:rPr>
              <a:t>h</a:t>
            </a:r>
            <a:r>
              <a:rPr lang="en-US" altLang="ko-KR" baseline="-25000" dirty="0" err="1">
                <a:sym typeface="Symbol" charset="2"/>
              </a:rPr>
              <a:t>j</a:t>
            </a:r>
            <a:r>
              <a:rPr lang="en-US" altLang="ko-KR" dirty="0">
                <a:sym typeface="Symbol" charset="2"/>
              </a:rPr>
              <a:t> is nonlinear</a:t>
            </a:r>
          </a:p>
          <a:p>
            <a:r>
              <a:rPr lang="en-US" altLang="ko-KR" dirty="0">
                <a:sym typeface="Symbol" charset="2"/>
              </a:rPr>
              <a:t>Integer programming: Feasible region constrained to integers</a:t>
            </a:r>
          </a:p>
          <a:p>
            <a:r>
              <a:rPr lang="en-US" dirty="0"/>
              <a:t>Convex, quadratic,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AE4F-7BEB-A14D-A463-9463014D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97B49D-954A-4E4B-B46C-E5725ADDC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49450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Convex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/>
              <a:t>“A function is convex if the line segment between any two points on its graph lies above it.”</a:t>
            </a:r>
          </a:p>
          <a:p>
            <a:r>
              <a:rPr lang="en-US" sz="2200" dirty="0"/>
              <a:t>Formally, given function </a:t>
            </a:r>
            <a:r>
              <a:rPr lang="en-US" sz="2200" i="1" dirty="0"/>
              <a:t>f</a:t>
            </a:r>
            <a:r>
              <a:rPr lang="en-US" sz="2200" dirty="0"/>
              <a:t> and two points x, y:</a:t>
            </a:r>
          </a:p>
          <a:p>
            <a:endParaRPr lang="en-US" sz="2200" dirty="0"/>
          </a:p>
          <a:p>
            <a:r>
              <a:rPr lang="en-US" sz="2200" dirty="0"/>
              <a:t>Convex or non-convex?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  <a:endParaRPr lang="en-US" sz="22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3283" y="3007473"/>
            <a:ext cx="57277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192" y="3796756"/>
            <a:ext cx="876300" cy="266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192" y="4176486"/>
            <a:ext cx="736600" cy="2540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192" y="5353776"/>
            <a:ext cx="355600" cy="266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192" y="4543516"/>
            <a:ext cx="1663700" cy="2921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192" y="4948646"/>
            <a:ext cx="2298700" cy="292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2192" y="5733508"/>
            <a:ext cx="1079500" cy="266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8458" y="3675369"/>
            <a:ext cx="4270802" cy="27048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4D700-6B5C-3A4D-8405-04DAF4F0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6F57C-4191-B84F-B1BB-022DAB5C2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000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“A set is convex if, for every pair of points within the set, every point on the straight line segment that joins them is in the set.”</a:t>
            </a:r>
          </a:p>
          <a:p>
            <a:r>
              <a:rPr lang="en-US" sz="2200" dirty="0"/>
              <a:t>Formally, give a set </a:t>
            </a:r>
            <a:r>
              <a:rPr lang="en-US" sz="2200" i="1" dirty="0"/>
              <a:t>S</a:t>
            </a:r>
            <a:r>
              <a:rPr lang="en-US" sz="2200" dirty="0"/>
              <a:t> and two points x, y in S:</a:t>
            </a:r>
          </a:p>
          <a:p>
            <a:endParaRPr lang="en-US" sz="2200" dirty="0"/>
          </a:p>
          <a:p>
            <a:r>
              <a:rPr lang="en-US" sz="2200" dirty="0"/>
              <a:t>Convex or non-convex sets?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 	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6336" y="3136900"/>
            <a:ext cx="4165600" cy="2921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601" y="4962885"/>
            <a:ext cx="1485900" cy="2921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601" y="5409384"/>
            <a:ext cx="2019300" cy="2921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601" y="4057189"/>
            <a:ext cx="1612900" cy="2921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9601" y="4503687"/>
            <a:ext cx="368300" cy="30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7850" y="4400088"/>
            <a:ext cx="4518329" cy="211476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8D744-BE25-F143-B9B1-D2320CED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30285D3-8342-FC48-B217-32878556B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99472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optimization (minimization) problem with a convex objective function and a convex feasible region is solved via convex programming.</a:t>
            </a:r>
          </a:p>
          <a:p>
            <a:r>
              <a:rPr lang="en-US" dirty="0"/>
              <a:t>Lets us use tools from </a:t>
            </a:r>
            <a:r>
              <a:rPr lang="en-US" dirty="0">
                <a:solidFill>
                  <a:schemeClr val="tx2"/>
                </a:solidFill>
              </a:rPr>
              <a:t>convex analysis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Local minima are global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set of global </a:t>
            </a:r>
            <a:r>
              <a:rPr lang="en-US" dirty="0" err="1"/>
              <a:t>mimina</a:t>
            </a:r>
            <a:r>
              <a:rPr lang="en-US" dirty="0"/>
              <a:t> is convex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There is a unique global minimum if </a:t>
            </a:r>
            <a:r>
              <a:rPr lang="en-US" dirty="0">
                <a:solidFill>
                  <a:schemeClr val="tx2"/>
                </a:solidFill>
              </a:rPr>
              <a:t>strictly</a:t>
            </a:r>
            <a:r>
              <a:rPr lang="en-US" dirty="0"/>
              <a:t> convex</a:t>
            </a:r>
          </a:p>
          <a:p>
            <a:r>
              <a:rPr lang="en-US" dirty="0"/>
              <a:t>Lets us make statements like </a:t>
            </a:r>
            <a:r>
              <a:rPr lang="en-US" dirty="0">
                <a:solidFill>
                  <a:schemeClr val="tx2"/>
                </a:solidFill>
              </a:rPr>
              <a:t>gradient descent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converges to a global minimum</a:t>
            </a:r>
            <a:r>
              <a:rPr lang="en-US" dirty="0"/>
              <a:t> (under some</a:t>
            </a:r>
            <a:br>
              <a:rPr lang="en-US" dirty="0"/>
            </a:br>
            <a:r>
              <a:rPr lang="en-US" dirty="0"/>
              <a:t>assumptions </a:t>
            </a:r>
            <a:r>
              <a:rPr lang="en-US" dirty="0" err="1"/>
              <a:t>w.r.t</a:t>
            </a:r>
            <a:r>
              <a:rPr lang="en-US" dirty="0"/>
              <a:t> local Lipschitz and step size)</a:t>
            </a:r>
          </a:p>
          <a:p>
            <a:r>
              <a:rPr lang="en-US" dirty="0"/>
              <a:t>But let’s start even simpler 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4121" y="3774844"/>
            <a:ext cx="2122463" cy="207529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56B14-C38E-D149-87D6-EDA04BCFB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95E8C9-DEFF-6B43-87AE-5DBEC54EF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7433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are 3 main parts that forms an optimization problem: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Decision variables </a:t>
            </a:r>
            <a:r>
              <a:rPr lang="en-US" b="0" dirty="0"/>
              <a:t>represent the decision that can be made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Objective function</a:t>
            </a:r>
            <a:r>
              <a:rPr lang="en-US" b="0" dirty="0"/>
              <a:t>: Each optimization problem is trying to optimize (maximize/minimize) some goal such as costs, profits, revenue.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Constraints</a:t>
            </a:r>
            <a:r>
              <a:rPr lang="en-US" b="0" dirty="0"/>
              <a:t>: Set of real restricting parameters that are imposed in real life or by the structure of the problem. Example for constraints can be: </a:t>
            </a:r>
          </a:p>
          <a:p>
            <a:pPr marL="742950" lvl="1" indent="-285750"/>
            <a:r>
              <a:rPr lang="en-US" sz="1800" dirty="0"/>
              <a:t>Limited budget for a project</a:t>
            </a:r>
          </a:p>
          <a:p>
            <a:pPr marL="742950" lvl="1" indent="-285750"/>
            <a:r>
              <a:rPr lang="en-US" sz="1800" dirty="0"/>
              <a:t>Limited manpower or resources</a:t>
            </a:r>
          </a:p>
          <a:p>
            <a:pPr marL="742950" lvl="1" indent="-285750"/>
            <a:r>
              <a:rPr lang="en-US" sz="1800" dirty="0"/>
              <a:t>Being limited to choose only one option out of many options (Assignment)</a:t>
            </a:r>
          </a:p>
          <a:p>
            <a:pPr lvl="2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130B2-14DE-3444-8BB1-13732DFA4D0D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1DD9-A1A0-124B-81C6-40754572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0A98B3-2497-E04E-82F2-F0CEA78A5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4175590690"/>
      </p:ext>
    </p:extLst>
  </p:cSld>
  <p:clrMapOvr>
    <a:masterClrMapping/>
  </p:clrMapOvr>
  <p:transition advTm="372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Symbol" charset="2"/>
              </a:rPr>
              <a:t>An “LP” is an optimization problem with a linear objective function and linear constraints.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Symbol" charset="2"/>
              </a:rPr>
              <a:t>A line drawn between any two points </a:t>
            </a:r>
            <a:r>
              <a:rPr lang="en-US" i="1" dirty="0">
                <a:sym typeface="Symbol" charset="2"/>
              </a:rPr>
              <a:t>x</a:t>
            </a:r>
            <a:r>
              <a:rPr lang="en-US" dirty="0">
                <a:sym typeface="Symbol" charset="2"/>
              </a:rPr>
              <a:t>, </a:t>
            </a:r>
            <a:r>
              <a:rPr lang="en-US" i="1" dirty="0">
                <a:sym typeface="Symbol" charset="2"/>
              </a:rPr>
              <a:t>y</a:t>
            </a:r>
            <a:r>
              <a:rPr lang="en-US" dirty="0">
                <a:sym typeface="Symbol" charset="2"/>
              </a:rPr>
              <a:t> on a line is on the line </a:t>
            </a:r>
            <a:r>
              <a:rPr lang="en-US" dirty="0">
                <a:sym typeface="Wingdings"/>
              </a:rPr>
              <a:t>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clearly convex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Feasible region aka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polytope</a:t>
            </a:r>
            <a:r>
              <a:rPr lang="en-US" dirty="0">
                <a:sym typeface="Wingdings"/>
              </a:rPr>
              <a:t> also convex</a:t>
            </a:r>
          </a:p>
          <a:p>
            <a:r>
              <a:rPr lang="en-US" altLang="ko-KR" dirty="0"/>
              <a:t>General LP:	</a:t>
            </a:r>
          </a:p>
          <a:p>
            <a:r>
              <a:rPr lang="en-US" altLang="ko-KR" dirty="0"/>
              <a:t>	</a:t>
            </a:r>
            <a:r>
              <a:rPr lang="en-US" altLang="ko-KR" b="0" dirty="0"/>
              <a:t>min/max  	</a:t>
            </a:r>
            <a:r>
              <a:rPr lang="en-US" altLang="ko-KR" dirty="0" err="1"/>
              <a:t>c</a:t>
            </a:r>
            <a:r>
              <a:rPr lang="en-US" altLang="ko-KR" b="0" i="1" baseline="30000" dirty="0" err="1"/>
              <a:t>T</a:t>
            </a:r>
            <a:r>
              <a:rPr lang="en-US" altLang="ko-KR" dirty="0" err="1"/>
              <a:t>x</a:t>
            </a:r>
            <a:endParaRPr lang="en-US" altLang="ko-KR" dirty="0"/>
          </a:p>
          <a:p>
            <a:r>
              <a:rPr lang="en-US" altLang="ko-KR" b="0" dirty="0"/>
              <a:t>             	subject to  	</a:t>
            </a:r>
            <a:r>
              <a:rPr lang="en-US" altLang="ko-KR" b="0" i="1" dirty="0"/>
              <a:t>A</a:t>
            </a:r>
            <a:r>
              <a:rPr lang="en-US" altLang="ko-KR" dirty="0"/>
              <a:t>x</a:t>
            </a:r>
            <a:r>
              <a:rPr lang="en-US" altLang="ko-KR" b="0" dirty="0"/>
              <a:t> </a:t>
            </a:r>
            <a:r>
              <a:rPr lang="en-US" altLang="ko-KR" b="0" dirty="0">
                <a:sym typeface="Symbol" charset="2"/>
              </a:rPr>
              <a:t> </a:t>
            </a:r>
            <a:r>
              <a:rPr lang="en-US" altLang="ko-KR" dirty="0">
                <a:sym typeface="Symbol" charset="2"/>
              </a:rPr>
              <a:t>b</a:t>
            </a:r>
          </a:p>
          <a:p>
            <a:r>
              <a:rPr lang="en-US" altLang="ko-KR" b="0" i="1" dirty="0">
                <a:sym typeface="Symbol" charset="2"/>
              </a:rPr>
              <a:t>			</a:t>
            </a:r>
            <a:r>
              <a:rPr lang="cs-CZ" dirty="0" err="1"/>
              <a:t>x</a:t>
            </a:r>
            <a:r>
              <a:rPr lang="cs-CZ" b="0" dirty="0"/>
              <a:t> ≥ 0</a:t>
            </a:r>
            <a:endParaRPr lang="en-US" b="0" i="1" dirty="0">
              <a:sym typeface="Symbol" charset="2"/>
            </a:endParaRPr>
          </a:p>
          <a:p>
            <a:r>
              <a:rPr lang="en-US" dirty="0"/>
              <a:t>Where c, </a:t>
            </a:r>
            <a:r>
              <a:rPr lang="en-US" i="1" dirty="0"/>
              <a:t>A</a:t>
            </a:r>
            <a:r>
              <a:rPr lang="en-US" dirty="0"/>
              <a:t>, b are known, and we are solving for x.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3024863"/>
            <a:ext cx="2623820" cy="25529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B0741-3D6F-CE44-936A-8C3D4420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633FC-7F4D-C44A-AE25-FC2F41B4A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51451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6.2|1.5|1.4|10.2|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.4|0.7|3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10715</TotalTime>
  <Words>3458</Words>
  <Application>Microsoft Macintosh PowerPoint</Application>
  <PresentationFormat>Widescreen</PresentationFormat>
  <Paragraphs>529</Paragraphs>
  <Slides>35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굴림</vt:lpstr>
      <vt:lpstr>Arial</vt:lpstr>
      <vt:lpstr>Arial Black</vt:lpstr>
      <vt:lpstr>Calibri</vt:lpstr>
      <vt:lpstr>Cambria Math</vt:lpstr>
      <vt:lpstr>Times New Roman</vt:lpstr>
      <vt:lpstr>Essential</vt:lpstr>
      <vt:lpstr>Mechanism Design</vt:lpstr>
      <vt:lpstr>What’s used in Market Design &amp; Resource Allocation?</vt:lpstr>
      <vt:lpstr>“Programming?”</vt:lpstr>
      <vt:lpstr>General Model</vt:lpstr>
      <vt:lpstr>Convex Functions</vt:lpstr>
      <vt:lpstr>Convex Sets</vt:lpstr>
      <vt:lpstr>So what?</vt:lpstr>
      <vt:lpstr>Linear Programs!</vt:lpstr>
      <vt:lpstr>Linear Programs</vt:lpstr>
      <vt:lpstr>Feasible Region</vt:lpstr>
      <vt:lpstr>LP: Example</vt:lpstr>
      <vt:lpstr>Solving the linear program graphically</vt:lpstr>
      <vt:lpstr>LP Example: Solving for 2-P Zero-Sum Nash</vt:lpstr>
      <vt:lpstr>LP Example: Solving for 2-P Zero-Sum Nash</vt:lpstr>
      <vt:lpstr>LP Example: Solving for 2-P Zero-Sum Nash</vt:lpstr>
      <vt:lpstr>Example: Chicken</vt:lpstr>
      <vt:lpstr>Chicken</vt:lpstr>
      <vt:lpstr>Criticisms of Nash equilibrium</vt:lpstr>
      <vt:lpstr>Correlated equilibrium</vt:lpstr>
      <vt:lpstr>Example: Correlated Equilibrium for chicken</vt:lpstr>
      <vt:lpstr>C.E. for Chicken</vt:lpstr>
      <vt:lpstr>LP Example: Correlated Equilibria For N Players</vt:lpstr>
      <vt:lpstr>Linear Algebra Recap: Positive Definite Matrix</vt:lpstr>
      <vt:lpstr>Quadratic Programming</vt:lpstr>
      <vt:lpstr>So, What if we’re not convex?</vt:lpstr>
      <vt:lpstr>Modified LP From Earlier …</vt:lpstr>
      <vt:lpstr>Integer (linear) program</vt:lpstr>
      <vt:lpstr>Mixed integer (linear) program</vt:lpstr>
      <vt:lpstr>Complexity</vt:lpstr>
      <vt:lpstr>LP Relaxation, B&amp;B</vt:lpstr>
      <vt:lpstr>Branching</vt:lpstr>
      <vt:lpstr>Cutting Planes</vt:lpstr>
      <vt:lpstr>Cutting Plane Method</vt:lpstr>
      <vt:lpstr>Cutting Plane Method</vt:lpstr>
      <vt:lpstr>Practical Stuff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1322</cp:revision>
  <cp:lastPrinted>2016-09-08T16:17:56Z</cp:lastPrinted>
  <dcterms:created xsi:type="dcterms:W3CDTF">2013-03-05T15:39:19Z</dcterms:created>
  <dcterms:modified xsi:type="dcterms:W3CDTF">2022-02-02T18:48:00Z</dcterms:modified>
</cp:coreProperties>
</file>